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4"/>
  </p:notesMasterIdLst>
  <p:sldIdLst>
    <p:sldId id="331" r:id="rId2"/>
    <p:sldId id="306" r:id="rId3"/>
    <p:sldId id="305" r:id="rId4"/>
    <p:sldId id="330" r:id="rId5"/>
    <p:sldId id="307" r:id="rId6"/>
    <p:sldId id="309" r:id="rId7"/>
    <p:sldId id="310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71" r:id="rId20"/>
    <p:sldId id="275" r:id="rId21"/>
    <p:sldId id="272" r:id="rId22"/>
    <p:sldId id="325" r:id="rId23"/>
    <p:sldId id="326" r:id="rId24"/>
    <p:sldId id="327" r:id="rId25"/>
    <p:sldId id="328" r:id="rId26"/>
    <p:sldId id="329" r:id="rId27"/>
    <p:sldId id="321" r:id="rId28"/>
    <p:sldId id="322" r:id="rId29"/>
    <p:sldId id="323" r:id="rId30"/>
    <p:sldId id="324" r:id="rId31"/>
    <p:sldId id="314" r:id="rId32"/>
    <p:sldId id="31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4468"/>
    <a:srgbClr val="81B1BC"/>
    <a:srgbClr val="FF0000"/>
    <a:srgbClr val="1A004D"/>
    <a:srgbClr val="F67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0FE03-A1E4-4496-943B-AC95136D7782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BE50B-C3B8-48F2-A7EB-848FEE21360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50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C0918-2127-494D-BCD3-BC383FA1C45B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2300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C0918-2127-494D-BCD3-BC383FA1C45B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04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C0918-2127-494D-BCD3-BC383FA1C45B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7230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C0918-2127-494D-BCD3-BC383FA1C45B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4726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C0918-2127-494D-BCD3-BC383FA1C45B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549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C0918-2127-494D-BCD3-BC383FA1C45B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8708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C0918-2127-494D-BCD3-BC383FA1C45B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3417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C0918-2127-494D-BCD3-BC383FA1C45B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2966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C0918-2127-494D-BCD3-BC383FA1C45B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7810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C0918-2127-494D-BCD3-BC383FA1C45B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3804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C0918-2127-494D-BCD3-BC383FA1C45B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9843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que TRISH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gradFill flip="none" rotWithShape="1">
            <a:gsLst>
              <a:gs pos="26000">
                <a:srgbClr val="0070C0"/>
              </a:gs>
              <a:gs pos="51000">
                <a:srgbClr val="00B050"/>
              </a:gs>
              <a:gs pos="73000">
                <a:srgbClr val="F6731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433" y="163078"/>
            <a:ext cx="574248" cy="468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190" y="147322"/>
            <a:ext cx="691200" cy="576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857" y="112173"/>
            <a:ext cx="576840" cy="562186"/>
          </a:xfrm>
          <a:prstGeom prst="rect">
            <a:avLst/>
          </a:prstGeom>
        </p:spPr>
      </p:pic>
      <p:cxnSp>
        <p:nvCxnSpPr>
          <p:cNvPr id="16" name="Connecteur droit 15"/>
          <p:cNvCxnSpPr/>
          <p:nvPr userDrawn="1"/>
        </p:nvCxnSpPr>
        <p:spPr>
          <a:xfrm>
            <a:off x="0" y="775855"/>
            <a:ext cx="12192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/>
          <p:cNvSpPr/>
          <p:nvPr userDrawn="1"/>
        </p:nvSpPr>
        <p:spPr>
          <a:xfrm>
            <a:off x="11632034" y="6417090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 userDrawn="1"/>
        </p:nvSpPr>
        <p:spPr>
          <a:xfrm flipH="1">
            <a:off x="11016" y="6573402"/>
            <a:ext cx="10092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aseline="0" smtClean="0">
                <a:solidFill>
                  <a:schemeClr val="bg1"/>
                </a:solidFill>
              </a:rPr>
              <a:t>Thermal Remote Sensing Workshop and LST_cci User Workshop 2024   –   </a:t>
            </a:r>
            <a:r>
              <a:rPr lang="fr-FR" sz="1200" i="1" baseline="0" smtClean="0">
                <a:solidFill>
                  <a:schemeClr val="bg1"/>
                </a:solidFill>
              </a:rPr>
              <a:t>Leicester, UK</a:t>
            </a:r>
            <a:r>
              <a:rPr lang="fr-FR" sz="1200" baseline="0" smtClean="0">
                <a:solidFill>
                  <a:schemeClr val="bg1"/>
                </a:solidFill>
              </a:rPr>
              <a:t>   –   </a:t>
            </a:r>
            <a:r>
              <a:rPr lang="fr-FR" sz="1200" i="1" baseline="0" smtClean="0">
                <a:solidFill>
                  <a:schemeClr val="bg1"/>
                </a:solidFill>
              </a:rPr>
              <a:t>Dec 2-4, </a:t>
            </a:r>
            <a:r>
              <a:rPr lang="fr-FR" sz="1200" i="1" baseline="0" dirty="0" smtClean="0">
                <a:solidFill>
                  <a:schemeClr val="bg1"/>
                </a:solidFill>
              </a:rPr>
              <a:t>2024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36216" y="6426327"/>
            <a:ext cx="52296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8E2540F6-8332-4F2F-87BF-1C5DE98388E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81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que TRISH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gradFill flip="none" rotWithShape="1">
            <a:gsLst>
              <a:gs pos="26000">
                <a:srgbClr val="0070C0"/>
              </a:gs>
              <a:gs pos="51000">
                <a:srgbClr val="00B050"/>
              </a:gs>
              <a:gs pos="73000">
                <a:srgbClr val="F6731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444" y="174095"/>
            <a:ext cx="574248" cy="468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7240" y="180373"/>
            <a:ext cx="648000" cy="540000"/>
          </a:xfrm>
          <a:prstGeom prst="rect">
            <a:avLst/>
          </a:prstGeom>
        </p:spPr>
      </p:pic>
      <p:cxnSp>
        <p:nvCxnSpPr>
          <p:cNvPr id="16" name="Connecteur droit 15"/>
          <p:cNvCxnSpPr/>
          <p:nvPr userDrawn="1"/>
        </p:nvCxnSpPr>
        <p:spPr>
          <a:xfrm>
            <a:off x="0" y="775855"/>
            <a:ext cx="12192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/>
          <p:cNvSpPr/>
          <p:nvPr userDrawn="1"/>
        </p:nvSpPr>
        <p:spPr>
          <a:xfrm>
            <a:off x="11632034" y="6417090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 userDrawn="1"/>
        </p:nvSpPr>
        <p:spPr>
          <a:xfrm flipH="1">
            <a:off x="11017" y="6580857"/>
            <a:ext cx="6455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TRISHNA System</a:t>
            </a:r>
            <a:r>
              <a:rPr lang="fr-FR" sz="1200" baseline="0" dirty="0">
                <a:solidFill>
                  <a:schemeClr val="bg1"/>
                </a:solidFill>
              </a:rPr>
              <a:t> Interface Performance &amp; Validation </a:t>
            </a:r>
            <a:r>
              <a:rPr lang="fr-FR" sz="1200" baseline="0" dirty="0" err="1">
                <a:solidFill>
                  <a:schemeClr val="bg1"/>
                </a:solidFill>
              </a:rPr>
              <a:t>Review</a:t>
            </a:r>
            <a:r>
              <a:rPr lang="fr-FR" sz="1200" baseline="0" dirty="0">
                <a:solidFill>
                  <a:schemeClr val="bg1"/>
                </a:solidFill>
              </a:rPr>
              <a:t> </a:t>
            </a:r>
            <a:r>
              <a:rPr lang="fr-FR" sz="1200" baseline="0" dirty="0" smtClean="0">
                <a:solidFill>
                  <a:schemeClr val="bg1"/>
                </a:solidFill>
              </a:rPr>
              <a:t>2  –  </a:t>
            </a:r>
            <a:r>
              <a:rPr lang="fr-FR" sz="1200" i="1" baseline="0" dirty="0" smtClean="0">
                <a:solidFill>
                  <a:schemeClr val="bg1"/>
                </a:solidFill>
              </a:rPr>
              <a:t>CNES, Toulouse    </a:t>
            </a:r>
            <a:r>
              <a:rPr lang="fr-FR" sz="1200" i="1" baseline="0" dirty="0" err="1" smtClean="0">
                <a:solidFill>
                  <a:schemeClr val="bg1"/>
                </a:solidFill>
              </a:rPr>
              <a:t>Oct</a:t>
            </a:r>
            <a:r>
              <a:rPr lang="fr-FR" sz="1200" i="1" baseline="0" dirty="0" smtClean="0">
                <a:solidFill>
                  <a:schemeClr val="bg1"/>
                </a:solidFill>
              </a:rPr>
              <a:t> 14-18, 2024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22" y="101820"/>
            <a:ext cx="1789025" cy="596582"/>
          </a:xfrm>
          <a:prstGeom prst="rect">
            <a:avLst/>
          </a:prstGeom>
        </p:spPr>
      </p:pic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36216" y="6426327"/>
            <a:ext cx="52296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8E2540F6-8332-4F2F-87BF-1C5DE98388E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3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706EE2-CE13-4715-B6F8-83FF7D0471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01693A4-7E39-4586-AE6C-D7EDEDA701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67000">
                <a:schemeClr val="accent2">
                  <a:alpha val="80000"/>
                </a:schemeClr>
              </a:gs>
              <a:gs pos="35000">
                <a:srgbClr val="005191">
                  <a:alpha val="80000"/>
                </a:srgbClr>
              </a:gs>
              <a:gs pos="0">
                <a:srgbClr val="020251">
                  <a:alpha val="8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THANK YOU FOR YOUR  ATTENTION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7AF8B26-ABF4-4C6D-AA25-D7ECE43838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639964" y="-649367"/>
            <a:ext cx="3651642" cy="7632859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pic>
        <p:nvPicPr>
          <p:cNvPr id="11" name="Image 8">
            <a:extLst>
              <a:ext uri="{FF2B5EF4-FFF2-40B4-BE49-F238E27FC236}">
                <a16:creationId xmlns:a16="http://schemas.microsoft.com/office/drawing/2014/main" id="{123BE61D-EF7F-4792-8244-189CC30496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267" y="5799689"/>
            <a:ext cx="3270639" cy="1140276"/>
          </a:xfrm>
          <a:prstGeom prst="rect">
            <a:avLst/>
          </a:prstGeom>
        </p:spPr>
      </p:pic>
      <p:pic>
        <p:nvPicPr>
          <p:cNvPr id="12" name="Image 9">
            <a:extLst>
              <a:ext uri="{FF2B5EF4-FFF2-40B4-BE49-F238E27FC236}">
                <a16:creationId xmlns:a16="http://schemas.microsoft.com/office/drawing/2014/main" id="{FF83850F-3AD8-4CF0-BD40-03D8A2CB84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999" y="130242"/>
            <a:ext cx="4075857" cy="1253552"/>
          </a:xfrm>
          <a:prstGeom prst="rect">
            <a:avLst/>
          </a:prstGeom>
        </p:spPr>
      </p:pic>
      <p:pic>
        <p:nvPicPr>
          <p:cNvPr id="13" name="Image 19">
            <a:extLst>
              <a:ext uri="{FF2B5EF4-FFF2-40B4-BE49-F238E27FC236}">
                <a16:creationId xmlns:a16="http://schemas.microsoft.com/office/drawing/2014/main" id="{3C794868-7446-426B-A1CA-82E36E78A18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584" y="5298377"/>
            <a:ext cx="806833" cy="77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9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0CBA6-D4DC-4820-9235-561093267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2804CA-BA2D-4327-81EF-C5DEE7628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BAB54F-4C61-4CF0-A488-52E4B77D5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8B3BE-5205-4022-BFB2-E387A0D0E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540F6-8332-4F2F-87BF-1C5DE98388E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62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5A14-54FB-4B7D-8480-DDC48CCDAA2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93B22-7F1B-413C-8059-92C330525B3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35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82FE8-D0A2-479F-B809-D4B7F945C683}" type="datetimeFigureOut">
              <a:rPr lang="en-IN" smtClean="0"/>
              <a:t>27-11-2024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86E33-0B03-4687-AA59-A10C7E73A5F8}" type="slidenum">
              <a:rPr lang="en-IN" smtClean="0"/>
              <a:t>‹N°›</a:t>
            </a:fld>
            <a:endParaRPr lang="en-IN"/>
          </a:p>
        </p:txBody>
      </p:sp>
      <p:sp>
        <p:nvSpPr>
          <p:cNvPr id="8" name="Rectangle 7"/>
          <p:cNvSpPr/>
          <p:nvPr userDrawn="1"/>
        </p:nvSpPr>
        <p:spPr>
          <a:xfrm>
            <a:off x="0" y="754653"/>
            <a:ext cx="9150989" cy="557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5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5" t="19035" r="1096" b="10147"/>
          <a:stretch/>
        </p:blipFill>
        <p:spPr>
          <a:xfrm>
            <a:off x="0" y="6571846"/>
            <a:ext cx="12192000" cy="28615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218296" y="51436"/>
            <a:ext cx="2394584" cy="651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6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2825" y="111300"/>
            <a:ext cx="488629" cy="39822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4297" y="105613"/>
            <a:ext cx="573818" cy="47818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4487" y="51436"/>
            <a:ext cx="569149" cy="55469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0984231" y="6452236"/>
            <a:ext cx="483870" cy="11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60"/>
          </a:p>
        </p:txBody>
      </p:sp>
      <p:sp>
        <p:nvSpPr>
          <p:cNvPr id="3" name="Ellipse 2"/>
          <p:cNvSpPr/>
          <p:nvPr userDrawn="1"/>
        </p:nvSpPr>
        <p:spPr>
          <a:xfrm flipH="1">
            <a:off x="11134725" y="6492614"/>
            <a:ext cx="232410" cy="22441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6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039413" y="6432605"/>
            <a:ext cx="446263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9028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540F6-8332-4F2F-87BF-1C5DE98388E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7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0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2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78.png"/><Relationship Id="rId5" Type="http://schemas.openxmlformats.org/officeDocument/2006/relationships/image" Target="../media/image74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3.emf"/><Relationship Id="rId9" Type="http://schemas.openxmlformats.org/officeDocument/2006/relationships/image" Target="../media/image71.png"/><Relationship Id="rId1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57.png"/><Relationship Id="rId7" Type="http://schemas.openxmlformats.org/officeDocument/2006/relationships/image" Target="../media/image75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60.png"/><Relationship Id="rId5" Type="http://schemas.openxmlformats.org/officeDocument/2006/relationships/image" Target="../media/image73.emf"/><Relationship Id="rId10" Type="http://schemas.openxmlformats.org/officeDocument/2006/relationships/image" Target="../media/image71.png"/><Relationship Id="rId4" Type="http://schemas.openxmlformats.org/officeDocument/2006/relationships/image" Target="../media/image72.png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openxmlformats.org/officeDocument/2006/relationships/image" Target="../media/image122.png"/><Relationship Id="rId39" Type="http://schemas.openxmlformats.org/officeDocument/2006/relationships/image" Target="../media/image135.png"/><Relationship Id="rId21" Type="http://schemas.openxmlformats.org/officeDocument/2006/relationships/image" Target="../media/image117.png"/><Relationship Id="rId34" Type="http://schemas.openxmlformats.org/officeDocument/2006/relationships/image" Target="../media/image130.png"/><Relationship Id="rId42" Type="http://schemas.openxmlformats.org/officeDocument/2006/relationships/image" Target="../media/image137.png"/><Relationship Id="rId47" Type="http://schemas.openxmlformats.org/officeDocument/2006/relationships/image" Target="../media/image141.png"/><Relationship Id="rId50" Type="http://schemas.openxmlformats.org/officeDocument/2006/relationships/image" Target="../media/image144.png"/><Relationship Id="rId55" Type="http://schemas.openxmlformats.org/officeDocument/2006/relationships/image" Target="../media/image149.png"/><Relationship Id="rId63" Type="http://schemas.openxmlformats.org/officeDocument/2006/relationships/hyperlink" Target="http://www.cerema.fr/" TargetMode="External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29" Type="http://schemas.openxmlformats.org/officeDocument/2006/relationships/image" Target="../media/image125.png"/><Relationship Id="rId41" Type="http://schemas.microsoft.com/office/2007/relationships/hdphoto" Target="../media/hdphoto3.wdp"/><Relationship Id="rId54" Type="http://schemas.openxmlformats.org/officeDocument/2006/relationships/image" Target="../media/image148.png"/><Relationship Id="rId62" Type="http://schemas.openxmlformats.org/officeDocument/2006/relationships/hyperlink" Target="http://www.ird.fr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24" Type="http://schemas.openxmlformats.org/officeDocument/2006/relationships/image" Target="../media/image120.png"/><Relationship Id="rId32" Type="http://schemas.openxmlformats.org/officeDocument/2006/relationships/image" Target="../media/image128.png"/><Relationship Id="rId37" Type="http://schemas.openxmlformats.org/officeDocument/2006/relationships/image" Target="../media/image133.png"/><Relationship Id="rId40" Type="http://schemas.openxmlformats.org/officeDocument/2006/relationships/image" Target="../media/image136.png"/><Relationship Id="rId45" Type="http://schemas.openxmlformats.org/officeDocument/2006/relationships/image" Target="../media/image140.png"/><Relationship Id="rId53" Type="http://schemas.openxmlformats.org/officeDocument/2006/relationships/image" Target="../media/image147.png"/><Relationship Id="rId58" Type="http://schemas.openxmlformats.org/officeDocument/2006/relationships/hyperlink" Target="http://www.cnes.fr/" TargetMode="External"/><Relationship Id="rId66" Type="http://schemas.openxmlformats.org/officeDocument/2006/relationships/image" Target="../media/image150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124.png"/><Relationship Id="rId36" Type="http://schemas.openxmlformats.org/officeDocument/2006/relationships/image" Target="../media/image132.png"/><Relationship Id="rId49" Type="http://schemas.openxmlformats.org/officeDocument/2006/relationships/image" Target="../media/image143.png"/><Relationship Id="rId57" Type="http://schemas.openxmlformats.org/officeDocument/2006/relationships/hyperlink" Target="http://www.meteofrance.fr/" TargetMode="External"/><Relationship Id="rId61" Type="http://schemas.openxmlformats.org/officeDocument/2006/relationships/hyperlink" Target="http://www.inrae.fr/" TargetMode="External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31" Type="http://schemas.openxmlformats.org/officeDocument/2006/relationships/image" Target="../media/image127.png"/><Relationship Id="rId44" Type="http://schemas.openxmlformats.org/officeDocument/2006/relationships/image" Target="../media/image139.png"/><Relationship Id="rId52" Type="http://schemas.openxmlformats.org/officeDocument/2006/relationships/image" Target="../media/image146.png"/><Relationship Id="rId60" Type="http://schemas.openxmlformats.org/officeDocument/2006/relationships/hyperlink" Target="http://www.ifremer.fr/" TargetMode="External"/><Relationship Id="rId65" Type="http://schemas.openxmlformats.org/officeDocument/2006/relationships/hyperlink" Target="http://www.uzh.ch/" TargetMode="External"/><Relationship Id="rId4" Type="http://schemas.openxmlformats.org/officeDocument/2006/relationships/image" Target="../media/image100.jpe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Relationship Id="rId27" Type="http://schemas.openxmlformats.org/officeDocument/2006/relationships/image" Target="../media/image123.png"/><Relationship Id="rId30" Type="http://schemas.openxmlformats.org/officeDocument/2006/relationships/image" Target="../media/image126.png"/><Relationship Id="rId35" Type="http://schemas.openxmlformats.org/officeDocument/2006/relationships/image" Target="../media/image131.png"/><Relationship Id="rId43" Type="http://schemas.openxmlformats.org/officeDocument/2006/relationships/image" Target="../media/image138.png"/><Relationship Id="rId48" Type="http://schemas.openxmlformats.org/officeDocument/2006/relationships/image" Target="../media/image142.png"/><Relationship Id="rId56" Type="http://schemas.openxmlformats.org/officeDocument/2006/relationships/hyperlink" Target="http://www.cnrs.fr/" TargetMode="External"/><Relationship Id="rId64" Type="http://schemas.openxmlformats.org/officeDocument/2006/relationships/hyperlink" Target="http://www.uv.es/" TargetMode="External"/><Relationship Id="rId8" Type="http://schemas.openxmlformats.org/officeDocument/2006/relationships/image" Target="../media/image104.png"/><Relationship Id="rId51" Type="http://schemas.openxmlformats.org/officeDocument/2006/relationships/image" Target="../media/image145.png"/><Relationship Id="rId3" Type="http://schemas.openxmlformats.org/officeDocument/2006/relationships/image" Target="../media/image99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1.png"/><Relationship Id="rId33" Type="http://schemas.openxmlformats.org/officeDocument/2006/relationships/image" Target="../media/image129.png"/><Relationship Id="rId38" Type="http://schemas.openxmlformats.org/officeDocument/2006/relationships/image" Target="../media/image134.png"/><Relationship Id="rId46" Type="http://schemas.microsoft.com/office/2007/relationships/hdphoto" Target="../media/hdphoto4.wdp"/><Relationship Id="rId59" Type="http://schemas.openxmlformats.org/officeDocument/2006/relationships/hyperlink" Target="http://www.ofb.gouv.fr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2.png"/><Relationship Id="rId7" Type="http://schemas.openxmlformats.org/officeDocument/2006/relationships/image" Target="../media/image155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0" Type="http://schemas.openxmlformats.org/officeDocument/2006/relationships/image" Target="../media/image158.png"/><Relationship Id="rId4" Type="http://schemas.microsoft.com/office/2007/relationships/hdphoto" Target="../media/hdphoto5.wdp"/><Relationship Id="rId9" Type="http://schemas.openxmlformats.org/officeDocument/2006/relationships/image" Target="../media/image1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18" Type="http://schemas.openxmlformats.org/officeDocument/2006/relationships/image" Target="../media/image176.png"/><Relationship Id="rId3" Type="http://schemas.openxmlformats.org/officeDocument/2006/relationships/image" Target="../media/image162.png"/><Relationship Id="rId21" Type="http://schemas.openxmlformats.org/officeDocument/2006/relationships/image" Target="../media/image179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17" Type="http://schemas.openxmlformats.org/officeDocument/2006/relationships/image" Target="../media/image175.png"/><Relationship Id="rId2" Type="http://schemas.openxmlformats.org/officeDocument/2006/relationships/image" Target="../media/image161.jpeg"/><Relationship Id="rId16" Type="http://schemas.openxmlformats.org/officeDocument/2006/relationships/image" Target="../media/image78.png"/><Relationship Id="rId20" Type="http://schemas.openxmlformats.org/officeDocument/2006/relationships/image" Target="../media/image1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24" Type="http://schemas.openxmlformats.org/officeDocument/2006/relationships/image" Target="../media/image182.png"/><Relationship Id="rId5" Type="http://schemas.openxmlformats.org/officeDocument/2006/relationships/image" Target="../media/image164.png"/><Relationship Id="rId15" Type="http://schemas.openxmlformats.org/officeDocument/2006/relationships/image" Target="../media/image174.png"/><Relationship Id="rId23" Type="http://schemas.openxmlformats.org/officeDocument/2006/relationships/image" Target="../media/image181.png"/><Relationship Id="rId10" Type="http://schemas.openxmlformats.org/officeDocument/2006/relationships/image" Target="../media/image169.png"/><Relationship Id="rId19" Type="http://schemas.openxmlformats.org/officeDocument/2006/relationships/image" Target="../media/image177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openxmlformats.org/officeDocument/2006/relationships/image" Target="../media/image173.png"/><Relationship Id="rId22" Type="http://schemas.openxmlformats.org/officeDocument/2006/relationships/image" Target="../media/image1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7" Type="http://schemas.openxmlformats.org/officeDocument/2006/relationships/image" Target="../media/image188.jpe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192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91.png"/><Relationship Id="rId4" Type="http://schemas.openxmlformats.org/officeDocument/2006/relationships/image" Target="../media/image19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emf"/><Relationship Id="rId13" Type="http://schemas.openxmlformats.org/officeDocument/2006/relationships/image" Target="../media/image204.png"/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12" Type="http://schemas.openxmlformats.org/officeDocument/2006/relationships/image" Target="../media/image203.emf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7.jpeg"/><Relationship Id="rId11" Type="http://schemas.openxmlformats.org/officeDocument/2006/relationships/image" Target="../media/image202.emf"/><Relationship Id="rId5" Type="http://schemas.openxmlformats.org/officeDocument/2006/relationships/image" Target="../media/image196.png"/><Relationship Id="rId10" Type="http://schemas.openxmlformats.org/officeDocument/2006/relationships/image" Target="../media/image201.emf"/><Relationship Id="rId4" Type="http://schemas.openxmlformats.org/officeDocument/2006/relationships/image" Target="../media/image195.jpeg"/><Relationship Id="rId9" Type="http://schemas.openxmlformats.org/officeDocument/2006/relationships/image" Target="../media/image20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00.png"/><Relationship Id="rId7" Type="http://schemas.openxmlformats.org/officeDocument/2006/relationships/image" Target="../media/image4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310.png"/><Relationship Id="rId9" Type="http://schemas.openxmlformats.org/officeDocument/2006/relationships/image" Target="../media/image4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925"/>
            <a:ext cx="12192000" cy="54860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97724" y="1712363"/>
            <a:ext cx="9396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accent1">
                    <a:lumMod val="60000"/>
                    <a:lumOff val="40000"/>
                  </a:schemeClr>
                </a:solidFill>
                <a:latin typeface="72 Black" panose="020B0A04030603020204" pitchFamily="34" charset="0"/>
                <a:ea typeface="Yu Gothic UI Semibold" panose="020B0700000000000000" pitchFamily="34" charset="-128"/>
                <a:cs typeface="72 Black" panose="020B0A04030603020204" pitchFamily="34" charset="0"/>
              </a:rPr>
              <a:t>The Indo-French TRISHNA mission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389125" y="2078072"/>
            <a:ext cx="9396551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40" i="1">
                <a:solidFill>
                  <a:schemeClr val="accent6">
                    <a:lumMod val="60000"/>
                    <a:lumOff val="40000"/>
                  </a:schemeClr>
                </a:solidFill>
                <a:latin typeface="72 Black" panose="020B0A04030603020204" pitchFamily="34" charset="0"/>
                <a:ea typeface="Yu Gothic UI Semibold" panose="020B0700000000000000" pitchFamily="34" charset="-128"/>
                <a:cs typeface="72 Black" panose="020B0A04030603020204" pitchFamily="34" charset="0"/>
              </a:rPr>
              <a:t>Monitoring our ecosystems from space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13816" y="3227616"/>
            <a:ext cx="1047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smtClean="0">
                <a:solidFill>
                  <a:schemeClr val="bg1"/>
                </a:solidFill>
              </a:rPr>
              <a:t>Philippe Gamet (CNES), Bimal K. Bhattacharya (SAC), Jean-Louis Roujean (CESBIO), Gilles Boulet (IRD</a:t>
            </a:r>
            <a:r>
              <a:rPr lang="fr-FR" sz="1400">
                <a:solidFill>
                  <a:schemeClr val="bg1"/>
                </a:solidFill>
              </a:rPr>
              <a:t>)</a:t>
            </a:r>
            <a:r>
              <a:rPr lang="fr-FR" sz="1400" smtClean="0">
                <a:solidFill>
                  <a:schemeClr val="bg1"/>
                </a:solidFill>
              </a:rPr>
              <a:t>, Emmanuelle Autret (IFREMER), Ghislain Picard (IGE), Laure Roupioz (ONERA), Mark Irvine (INRAE), Sébastien Marcq (CNES), Corinne Salcedo (CNES), Philippe Maisongrande (CNES)</a:t>
            </a:r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0555" y="5292604"/>
            <a:ext cx="1901330" cy="136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9" y="5292604"/>
            <a:ext cx="1892020" cy="1368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5382" y="5284964"/>
            <a:ext cx="1893312" cy="1368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341" y="5284964"/>
            <a:ext cx="1903154" cy="1368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9326" y="5292604"/>
            <a:ext cx="1884344" cy="1368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5580" y="5292604"/>
            <a:ext cx="1887954" cy="1368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60" y="216519"/>
            <a:ext cx="2076025" cy="93375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10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951" y="195452"/>
            <a:ext cx="1154955" cy="9810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3048000" y="19545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chemeClr val="accent5"/>
                </a:solidFill>
              </a:rPr>
              <a:t>Thermal Remote Sensing </a:t>
            </a:r>
            <a:r>
              <a:rPr lang="en-US" sz="2000" b="1" smtClean="0">
                <a:solidFill>
                  <a:schemeClr val="accent5"/>
                </a:solidFill>
              </a:rPr>
              <a:t>Workshop</a:t>
            </a:r>
          </a:p>
          <a:p>
            <a:pPr algn="ctr"/>
            <a:r>
              <a:rPr lang="en-US" sz="2000" b="1" smtClean="0">
                <a:solidFill>
                  <a:schemeClr val="accent5"/>
                </a:solidFill>
              </a:rPr>
              <a:t>and LST_cci User </a:t>
            </a:r>
            <a:r>
              <a:rPr lang="en-US" sz="2000" b="1">
                <a:solidFill>
                  <a:schemeClr val="accent5"/>
                </a:solidFill>
              </a:rPr>
              <a:t>Workshop </a:t>
            </a:r>
            <a:r>
              <a:rPr lang="en-US" sz="2000" b="1" smtClean="0">
                <a:solidFill>
                  <a:schemeClr val="accent5"/>
                </a:solidFill>
              </a:rPr>
              <a:t>2024</a:t>
            </a:r>
          </a:p>
          <a:p>
            <a:pPr algn="ctr"/>
            <a:r>
              <a:rPr lang="fr-FR" sz="1400" b="1" i="1" smtClean="0">
                <a:solidFill>
                  <a:schemeClr val="accent5"/>
                </a:solidFill>
              </a:rPr>
              <a:t>Leicester, UK  –  Dec 2-4, 2024</a:t>
            </a:r>
            <a:endParaRPr lang="en-US" sz="1400" b="1" i="1">
              <a:solidFill>
                <a:schemeClr val="accent5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2835" y="1593891"/>
            <a:ext cx="886231" cy="85593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688" y="1566362"/>
            <a:ext cx="940952" cy="78860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7744" y="2416345"/>
            <a:ext cx="1188002" cy="74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4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757225" y="910088"/>
            <a:ext cx="5471710" cy="452070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13043" y="3678116"/>
            <a:ext cx="6392270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299"/>
              </a:spcBef>
              <a:buFont typeface="Wingdings" panose="05000000000000000000" pitchFamily="2" charset="2"/>
              <a:buChar char="§"/>
            </a:pPr>
            <a:endParaRPr lang="fr-FR" sz="1920" smtClean="0"/>
          </a:p>
          <a:p>
            <a:pPr marL="342900" indent="-342900" algn="just">
              <a:spcBef>
                <a:spcPts val="299"/>
              </a:spcBef>
              <a:buFont typeface="Wingdings" panose="05000000000000000000" pitchFamily="2" charset="2"/>
              <a:buChar char="§"/>
            </a:pPr>
            <a:endParaRPr lang="fr-FR" sz="1920" smtClean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199" y="915842"/>
            <a:ext cx="4735354" cy="2193568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8241398" y="910088"/>
            <a:ext cx="302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Global coverage land + coastal</a:t>
            </a:r>
            <a:endParaRPr lang="en-US"/>
          </a:p>
        </p:txBody>
      </p:sp>
      <p:sp>
        <p:nvSpPr>
          <p:cNvPr id="9" name="object 4"/>
          <p:cNvSpPr txBox="1"/>
          <p:nvPr/>
        </p:nvSpPr>
        <p:spPr>
          <a:xfrm>
            <a:off x="8265871" y="3388996"/>
            <a:ext cx="2834009" cy="261787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8000" tIns="72000" rIns="108000" bIns="72000" rtlCol="0">
            <a:spAutoFit/>
          </a:bodyPr>
          <a:lstStyle/>
          <a:p>
            <a:pPr marL="266700" lvl="1" indent="-266700" defTabSz="914363">
              <a:spcBef>
                <a:spcPts val="500"/>
              </a:spcBef>
              <a:buFont typeface="Arial"/>
              <a:buChar char="•"/>
              <a:tabLst>
                <a:tab pos="182563" algn="l"/>
              </a:tabLst>
              <a:defRPr/>
            </a:pPr>
            <a:r>
              <a:rPr lang="en-IN" sz="1800" spc="-5" smtClean="0">
                <a:solidFill>
                  <a:srgbClr val="001F5F"/>
                </a:solidFill>
                <a:latin typeface="Arial"/>
                <a:cs typeface="Arial"/>
              </a:rPr>
              <a:t>Continental </a:t>
            </a:r>
            <a:r>
              <a:rPr lang="en-IN" sz="1800" spc="-5">
                <a:solidFill>
                  <a:srgbClr val="001F5F"/>
                </a:solidFill>
                <a:latin typeface="Arial"/>
                <a:cs typeface="Arial"/>
              </a:rPr>
              <a:t>surfaces</a:t>
            </a:r>
          </a:p>
          <a:p>
            <a:pPr marL="266700" lvl="1" indent="-266700" defTabSz="914363">
              <a:spcBef>
                <a:spcPts val="500"/>
              </a:spcBef>
              <a:buFont typeface="Arial"/>
              <a:buChar char="•"/>
              <a:tabLst>
                <a:tab pos="182563" algn="l"/>
              </a:tabLst>
              <a:defRPr/>
            </a:pPr>
            <a:r>
              <a:rPr lang="en-IN" sz="1800" spc="-5">
                <a:solidFill>
                  <a:srgbClr val="001F5F"/>
                </a:solidFill>
                <a:latin typeface="Arial"/>
                <a:cs typeface="Arial"/>
              </a:rPr>
              <a:t>Coastal areas 100 km </a:t>
            </a:r>
            <a:r>
              <a:rPr lang="en-IN" sz="1800" spc="-5" smtClean="0">
                <a:solidFill>
                  <a:srgbClr val="001F5F"/>
                </a:solidFill>
                <a:latin typeface="Arial"/>
                <a:cs typeface="Arial"/>
              </a:rPr>
              <a:t>from </a:t>
            </a:r>
            <a:r>
              <a:rPr lang="en-IN" sz="1800" spc="-5">
                <a:solidFill>
                  <a:srgbClr val="001F5F"/>
                </a:solidFill>
                <a:latin typeface="Arial"/>
                <a:cs typeface="Arial"/>
              </a:rPr>
              <a:t>the coastline</a:t>
            </a:r>
          </a:p>
          <a:p>
            <a:pPr marL="266700" lvl="1" indent="-266700" defTabSz="914363">
              <a:spcBef>
                <a:spcPts val="500"/>
              </a:spcBef>
              <a:buFont typeface="Arial"/>
              <a:buChar char="•"/>
              <a:tabLst>
                <a:tab pos="182563" algn="l"/>
              </a:tabLst>
              <a:defRPr/>
            </a:pPr>
            <a:r>
              <a:rPr lang="en-IN" sz="1800" spc="-5">
                <a:solidFill>
                  <a:srgbClr val="001F5F"/>
                </a:solidFill>
                <a:latin typeface="Arial"/>
                <a:cs typeface="Arial"/>
              </a:rPr>
              <a:t>Coastal waters with bathymetry &lt; 250m </a:t>
            </a:r>
          </a:p>
          <a:p>
            <a:pPr marL="266700" lvl="1" indent="-266700" defTabSz="914363">
              <a:spcBef>
                <a:spcPts val="500"/>
              </a:spcBef>
              <a:buFont typeface="Arial"/>
              <a:buChar char="•"/>
              <a:tabLst>
                <a:tab pos="182563" algn="l"/>
              </a:tabLst>
              <a:defRPr/>
            </a:pPr>
            <a:r>
              <a:rPr lang="en-IN" sz="1800" spc="-5">
                <a:solidFill>
                  <a:srgbClr val="001F5F"/>
                </a:solidFill>
                <a:latin typeface="Arial"/>
                <a:cs typeface="Arial"/>
              </a:rPr>
              <a:t>Closed seas + Mediterranean Sea</a:t>
            </a:r>
            <a:endParaRPr lang="en-IN" sz="1800" spc="-5" dirty="0">
              <a:solidFill>
                <a:srgbClr val="001F5F"/>
              </a:solidFill>
              <a:latin typeface="Arial"/>
              <a:cs typeface="Arial"/>
            </a:endParaRPr>
          </a:p>
          <a:p>
            <a:pPr marL="266700" lvl="1" indent="-266700" defTabSz="914363">
              <a:spcBef>
                <a:spcPts val="500"/>
              </a:spcBef>
              <a:buFont typeface="Arial"/>
              <a:buChar char="•"/>
              <a:tabLst>
                <a:tab pos="182563" algn="l"/>
              </a:tabLst>
              <a:defRPr/>
            </a:pPr>
            <a:r>
              <a:rPr lang="en-IN" sz="1800" spc="-5">
                <a:solidFill>
                  <a:srgbClr val="001F5F"/>
                </a:solidFill>
                <a:latin typeface="Arial"/>
                <a:cs typeface="Arial"/>
              </a:rPr>
              <a:t>Antarctica coastline</a:t>
            </a:r>
            <a:endParaRPr lang="en-IN" sz="1800" spc="-5" dirty="0">
              <a:solidFill>
                <a:srgbClr val="001F5F"/>
              </a:solidFill>
              <a:latin typeface="Arial"/>
              <a:cs typeface="Arial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431" y="3932196"/>
            <a:ext cx="2810504" cy="209242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958" y="3932197"/>
            <a:ext cx="3202906" cy="20963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74477" y="926518"/>
            <a:ext cx="5333684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ISRO/CNES cooperation, launch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2026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5-year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lifetime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Design drivers: ecosystem stress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water use; coastal &amp; inland waters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b="1"/>
              <a:t>Global coverage land + </a:t>
            </a:r>
            <a:r>
              <a:rPr lang="fr-FR" sz="1650" b="1" smtClean="0"/>
              <a:t>coastal</a:t>
            </a:r>
            <a:endParaRPr lang="fr-FR" sz="1650" b="1"/>
          </a:p>
        </p:txBody>
      </p:sp>
      <p:sp>
        <p:nvSpPr>
          <p:cNvPr id="13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1F15C832-BA88-44B2-B74D-EBDA7A9ACE5F}" type="slidenum">
              <a:rPr lang="fr-FR" sz="1400" smtClean="0">
                <a:solidFill>
                  <a:schemeClr val="tx1"/>
                </a:solidFill>
              </a:rPr>
              <a:pPr algn="ctr"/>
              <a:t>10</a:t>
            </a:fld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4" name="Titre 2"/>
          <p:cNvSpPr txBox="1">
            <a:spLocks/>
          </p:cNvSpPr>
          <p:nvPr/>
        </p:nvSpPr>
        <p:spPr>
          <a:xfrm>
            <a:off x="189196" y="257428"/>
            <a:ext cx="5762625" cy="290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TRISHNA Mission design</a:t>
            </a:r>
            <a:endParaRPr lang="en-US" sz="28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43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757225" y="910088"/>
            <a:ext cx="5471710" cy="452070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315199" y="3166805"/>
            <a:ext cx="4735354" cy="22670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13043" y="3504380"/>
            <a:ext cx="6392270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299"/>
              </a:spcBef>
              <a:buFont typeface="Wingdings" panose="05000000000000000000" pitchFamily="2" charset="2"/>
              <a:buChar char="§"/>
            </a:pPr>
            <a:endParaRPr lang="fr-FR" sz="1920" smtClean="0"/>
          </a:p>
          <a:p>
            <a:pPr marL="342900" indent="-342900" algn="just">
              <a:spcBef>
                <a:spcPts val="299"/>
              </a:spcBef>
              <a:buFont typeface="Wingdings" panose="05000000000000000000" pitchFamily="2" charset="2"/>
              <a:buChar char="§"/>
            </a:pPr>
            <a:endParaRPr lang="fr-FR" sz="1920" smtClean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199" y="915842"/>
            <a:ext cx="4735354" cy="2193568"/>
          </a:xfrm>
          <a:prstGeom prst="rect">
            <a:avLst/>
          </a:prstGeom>
        </p:spPr>
      </p:pic>
      <p:pic>
        <p:nvPicPr>
          <p:cNvPr id="19" name="Picture 118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01463" y="3243436"/>
            <a:ext cx="3813294" cy="203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757" y="3735512"/>
            <a:ext cx="710123" cy="112968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107476" y="4865192"/>
            <a:ext cx="240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Average revisit (in days)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8241398" y="910088"/>
            <a:ext cx="302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Global coverage land + coastal</a:t>
            </a:r>
            <a:endParaRPr lang="en-US"/>
          </a:p>
        </p:txBody>
      </p:sp>
      <p:sp>
        <p:nvSpPr>
          <p:cNvPr id="39" name="Titre 2"/>
          <p:cNvSpPr txBox="1">
            <a:spLocks/>
          </p:cNvSpPr>
          <p:nvPr/>
        </p:nvSpPr>
        <p:spPr>
          <a:xfrm>
            <a:off x="192244" y="250052"/>
            <a:ext cx="5762625" cy="290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TRISHNA Mission overview</a:t>
            </a:r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74477" y="926518"/>
            <a:ext cx="5333684" cy="1667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ISRO/CNES cooperation, launch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2026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5-year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lifetime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Design drivers: ecosystem stress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water use; coastal &amp; inland waters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Global coverage land + coastal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b="1" smtClean="0"/>
              <a:t>3-day revisit</a:t>
            </a:r>
            <a:endParaRPr lang="fr-FR" sz="1650" b="1"/>
          </a:p>
        </p:txBody>
      </p:sp>
      <p:sp>
        <p:nvSpPr>
          <p:cNvPr id="14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1F15C832-BA88-44B2-B74D-EBDA7A9ACE5F}" type="slidenum">
              <a:rPr lang="fr-FR" sz="1400" smtClean="0">
                <a:solidFill>
                  <a:schemeClr val="tx1"/>
                </a:solidFill>
              </a:rPr>
              <a:pPr algn="ctr"/>
              <a:t>11</a:t>
            </a:fld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5" name="Titre 2"/>
          <p:cNvSpPr txBox="1">
            <a:spLocks/>
          </p:cNvSpPr>
          <p:nvPr/>
        </p:nvSpPr>
        <p:spPr>
          <a:xfrm>
            <a:off x="189196" y="257428"/>
            <a:ext cx="5762625" cy="290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TRISHNA Mission design</a:t>
            </a:r>
            <a:endParaRPr lang="en-US" sz="28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6719" y="3172967"/>
            <a:ext cx="6702216" cy="30796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465" y="4841006"/>
            <a:ext cx="5845047" cy="1303133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618096" y="4620111"/>
            <a:ext cx="65117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smtClean="0"/>
              <a:t>Uncertainty on Daily Evapotranspiration </a:t>
            </a:r>
            <a:r>
              <a:rPr lang="fr-FR" sz="1100" b="1"/>
              <a:t>induced by interpolation</a:t>
            </a:r>
            <a:r>
              <a:rPr lang="fr-FR" sz="1100" b="1" smtClean="0"/>
              <a:t> - Sunflower crops in Grosseto over 2 years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09"/>
          <a:stretch/>
        </p:blipFill>
        <p:spPr>
          <a:xfrm>
            <a:off x="1142835" y="3553650"/>
            <a:ext cx="5462241" cy="802756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029374" y="3253674"/>
            <a:ext cx="56541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smtClean="0"/>
              <a:t>Typical temporal pattern of acquisitions over Grosseto for LANDSAT, TRISHNA, LSTM and SBG</a:t>
            </a:r>
            <a:endParaRPr lang="en-US" sz="1100" b="1" i="1"/>
          </a:p>
        </p:txBody>
      </p:sp>
      <p:sp>
        <p:nvSpPr>
          <p:cNvPr id="10" name="Rectangle 9"/>
          <p:cNvSpPr/>
          <p:nvPr/>
        </p:nvSpPr>
        <p:spPr>
          <a:xfrm rot="16200000">
            <a:off x="-616484" y="4537567"/>
            <a:ext cx="2033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>
                <a:solidFill>
                  <a:schemeClr val="bg1">
                    <a:lumMod val="50000"/>
                  </a:schemeClr>
                </a:solidFill>
              </a:rPr>
              <a:t>Courtesy of Albert Olioso</a:t>
            </a:r>
            <a:endParaRPr lang="en-US" sz="1400" b="1" i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3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757225" y="910088"/>
            <a:ext cx="5471710" cy="452070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315199" y="3166805"/>
            <a:ext cx="4735354" cy="22670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13043" y="3796866"/>
            <a:ext cx="6392270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299"/>
              </a:spcBef>
              <a:buFont typeface="Wingdings" panose="05000000000000000000" pitchFamily="2" charset="2"/>
              <a:buChar char="§"/>
            </a:pPr>
            <a:endParaRPr lang="fr-FR" sz="1920" smtClean="0"/>
          </a:p>
          <a:p>
            <a:pPr marL="342900" indent="-342900" algn="just">
              <a:spcBef>
                <a:spcPts val="299"/>
              </a:spcBef>
              <a:buFont typeface="Wingdings" panose="05000000000000000000" pitchFamily="2" charset="2"/>
              <a:buChar char="§"/>
            </a:pPr>
            <a:endParaRPr lang="fr-FR" sz="1920" smtClean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199" y="915842"/>
            <a:ext cx="4735354" cy="2193568"/>
          </a:xfrm>
          <a:prstGeom prst="rect">
            <a:avLst/>
          </a:prstGeom>
        </p:spPr>
      </p:pic>
      <p:pic>
        <p:nvPicPr>
          <p:cNvPr id="19" name="Picture 118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01463" y="3243436"/>
            <a:ext cx="3813294" cy="203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757" y="3735512"/>
            <a:ext cx="710123" cy="112968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107476" y="4865192"/>
            <a:ext cx="240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Average revisit (in days)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8241398" y="910088"/>
            <a:ext cx="302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Global coverage land + coastal</a:t>
            </a:r>
            <a:endParaRPr lang="en-US"/>
          </a:p>
        </p:txBody>
      </p:sp>
      <p:sp>
        <p:nvSpPr>
          <p:cNvPr id="39" name="Titre 2"/>
          <p:cNvSpPr txBox="1">
            <a:spLocks/>
          </p:cNvSpPr>
          <p:nvPr/>
        </p:nvSpPr>
        <p:spPr>
          <a:xfrm>
            <a:off x="192244" y="250052"/>
            <a:ext cx="5762625" cy="290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TRISHNA Mission overview</a:t>
            </a:r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74477" y="926518"/>
            <a:ext cx="5333684" cy="1667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ISRO/CNES cooperation, launch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2026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5-year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lifetime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Design drivers: ecosystem stress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water use; coastal &amp; inland waters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Global coverage land + coastal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3-day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revisit, </a:t>
            </a:r>
            <a:r>
              <a:rPr lang="fr-FR" sz="1650" b="1" smtClean="0"/>
              <a:t>60m ground resolution</a:t>
            </a:r>
            <a:endParaRPr lang="fr-FR" sz="1650" b="1"/>
          </a:p>
        </p:txBody>
      </p:sp>
      <p:sp>
        <p:nvSpPr>
          <p:cNvPr id="18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1F15C832-BA88-44B2-B74D-EBDA7A9ACE5F}" type="slidenum">
              <a:rPr lang="fr-FR" sz="1400" smtClean="0">
                <a:solidFill>
                  <a:schemeClr val="tx1"/>
                </a:solidFill>
              </a:rPr>
              <a:pPr algn="ctr"/>
              <a:t>12</a:t>
            </a:fld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5" name="Titre 2"/>
          <p:cNvSpPr txBox="1">
            <a:spLocks/>
          </p:cNvSpPr>
          <p:nvPr/>
        </p:nvSpPr>
        <p:spPr>
          <a:xfrm>
            <a:off x="189196" y="257428"/>
            <a:ext cx="5762625" cy="290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TRISHNA Mission design</a:t>
            </a:r>
            <a:endParaRPr lang="en-US" sz="28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69" y="2699054"/>
            <a:ext cx="7075808" cy="372727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84477" y="3243436"/>
            <a:ext cx="194400" cy="194400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ZoneTexte 23"/>
          <p:cNvSpPr txBox="1"/>
          <p:nvPr/>
        </p:nvSpPr>
        <p:spPr>
          <a:xfrm>
            <a:off x="5643149" y="3166805"/>
            <a:ext cx="808527" cy="42808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80" b="1">
                <a:solidFill>
                  <a:schemeClr val="bg1"/>
                </a:solidFill>
              </a:rPr>
              <a:t>6</a:t>
            </a:r>
            <a:r>
              <a:rPr lang="fr-FR" sz="1680" b="1" smtClean="0">
                <a:solidFill>
                  <a:schemeClr val="bg1"/>
                </a:solidFill>
              </a:rPr>
              <a:t>0 </a:t>
            </a:r>
            <a:r>
              <a:rPr lang="fr-FR" sz="1680" b="1">
                <a:solidFill>
                  <a:schemeClr val="bg1"/>
                </a:solidFill>
              </a:rPr>
              <a:t>m</a:t>
            </a:r>
            <a:endParaRPr lang="en-US" sz="1680" b="1">
              <a:solidFill>
                <a:schemeClr val="bg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25772" y="6020060"/>
            <a:ext cx="703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smtClean="0">
                <a:solidFill>
                  <a:schemeClr val="bg1"/>
                </a:solidFill>
              </a:rPr>
              <a:t>TRISHNA ground sampling over a typical agriculture landscape in French Brittany</a:t>
            </a:r>
            <a:endParaRPr lang="en-US" sz="1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87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757225" y="910088"/>
            <a:ext cx="5471710" cy="452070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315199" y="3166805"/>
            <a:ext cx="4735354" cy="22670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199" y="915842"/>
            <a:ext cx="4735354" cy="2193568"/>
          </a:xfrm>
          <a:prstGeom prst="rect">
            <a:avLst/>
          </a:prstGeom>
        </p:spPr>
      </p:pic>
      <p:pic>
        <p:nvPicPr>
          <p:cNvPr id="19" name="Picture 118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01463" y="3243436"/>
            <a:ext cx="3813294" cy="203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757" y="3735512"/>
            <a:ext cx="710123" cy="112968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107476" y="4865192"/>
            <a:ext cx="240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Average revisit (in days)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8241398" y="910088"/>
            <a:ext cx="302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Global coverage land + coastal</a:t>
            </a:r>
            <a:endParaRPr lang="en-US"/>
          </a:p>
        </p:txBody>
      </p:sp>
      <p:sp>
        <p:nvSpPr>
          <p:cNvPr id="39" name="Titre 2"/>
          <p:cNvSpPr txBox="1">
            <a:spLocks/>
          </p:cNvSpPr>
          <p:nvPr/>
        </p:nvSpPr>
        <p:spPr>
          <a:xfrm>
            <a:off x="192244" y="250052"/>
            <a:ext cx="5762625" cy="290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TRISHNA Mission overview</a:t>
            </a:r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572138" y="3645043"/>
            <a:ext cx="8254361" cy="2714919"/>
            <a:chOff x="572138" y="3645043"/>
            <a:chExt cx="8254361" cy="2714919"/>
          </a:xfrm>
        </p:grpSpPr>
        <p:sp>
          <p:nvSpPr>
            <p:cNvPr id="6" name="Rectangle 5"/>
            <p:cNvSpPr/>
            <p:nvPr/>
          </p:nvSpPr>
          <p:spPr>
            <a:xfrm>
              <a:off x="1613043" y="3678116"/>
              <a:ext cx="6392270" cy="7217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spcBef>
                  <a:spcPts val="299"/>
                </a:spcBef>
                <a:buFont typeface="Wingdings" panose="05000000000000000000" pitchFamily="2" charset="2"/>
                <a:buChar char="§"/>
              </a:pPr>
              <a:endParaRPr lang="fr-FR" sz="1920" smtClean="0"/>
            </a:p>
            <a:p>
              <a:pPr marL="342900" indent="-342900" algn="just">
                <a:spcBef>
                  <a:spcPts val="299"/>
                </a:spcBef>
                <a:buFont typeface="Wingdings" panose="05000000000000000000" pitchFamily="2" charset="2"/>
                <a:buChar char="§"/>
              </a:pPr>
              <a:endParaRPr lang="fr-FR" sz="1920" smtClean="0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512"/>
            <a:stretch/>
          </p:blipFill>
          <p:spPr>
            <a:xfrm>
              <a:off x="572138" y="3645043"/>
              <a:ext cx="8254361" cy="27149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0735" y="4050898"/>
              <a:ext cx="272760" cy="1522709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3850" y="5682292"/>
              <a:ext cx="1982848" cy="17572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543675" y="6115050"/>
              <a:ext cx="2273300" cy="187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1774477" y="926518"/>
            <a:ext cx="5333684" cy="1933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ISRO/CNES cooperation, launch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2026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5-year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lifetime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Design drivers: ecosystem stress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water use; coastal &amp; inland waters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Global coverage land + coastal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3-day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revisit,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60m ground resolution</a:t>
            </a:r>
            <a:endParaRPr lang="fr-FR" sz="165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b="1"/>
              <a:t>Different observation angles, up to 38 </a:t>
            </a:r>
            <a:r>
              <a:rPr lang="fr-FR" sz="1650" b="1" smtClean="0"/>
              <a:t>deg</a:t>
            </a:r>
            <a:endParaRPr lang="fr-FR" sz="1650" b="1"/>
          </a:p>
        </p:txBody>
      </p:sp>
      <p:sp>
        <p:nvSpPr>
          <p:cNvPr id="18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1F15C832-BA88-44B2-B74D-EBDA7A9ACE5F}" type="slidenum">
              <a:rPr lang="fr-FR" sz="1400" smtClean="0">
                <a:solidFill>
                  <a:schemeClr val="tx1"/>
                </a:solidFill>
              </a:rPr>
              <a:pPr algn="ctr"/>
              <a:t>13</a:t>
            </a:fld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1" name="Titre 2"/>
          <p:cNvSpPr txBox="1">
            <a:spLocks/>
          </p:cNvSpPr>
          <p:nvPr/>
        </p:nvSpPr>
        <p:spPr>
          <a:xfrm>
            <a:off x="189196" y="257428"/>
            <a:ext cx="5762625" cy="290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TRISHNA Mission design</a:t>
            </a:r>
            <a:endParaRPr lang="en-US" sz="28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66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757225" y="910088"/>
            <a:ext cx="5471710" cy="452070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05549" y="3678116"/>
            <a:ext cx="6392270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299"/>
              </a:spcBef>
              <a:buFont typeface="Wingdings" panose="05000000000000000000" pitchFamily="2" charset="2"/>
              <a:buChar char="§"/>
            </a:pPr>
            <a:endParaRPr lang="fr-FR" sz="1920" smtClean="0"/>
          </a:p>
          <a:p>
            <a:pPr marL="342900" indent="-342900" algn="just">
              <a:spcBef>
                <a:spcPts val="299"/>
              </a:spcBef>
              <a:buFont typeface="Wingdings" panose="05000000000000000000" pitchFamily="2" charset="2"/>
              <a:buChar char="§"/>
            </a:pPr>
            <a:endParaRPr lang="fr-FR" sz="1920" smtClean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199" y="915842"/>
            <a:ext cx="4735354" cy="219356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299982" y="4865192"/>
            <a:ext cx="240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Average revisit (in days)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8241398" y="910088"/>
            <a:ext cx="302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Global coverage land + coastal</a:t>
            </a:r>
            <a:endParaRPr lang="en-US"/>
          </a:p>
        </p:txBody>
      </p:sp>
      <p:sp>
        <p:nvSpPr>
          <p:cNvPr id="39" name="Titre 2"/>
          <p:cNvSpPr txBox="1">
            <a:spLocks/>
          </p:cNvSpPr>
          <p:nvPr/>
        </p:nvSpPr>
        <p:spPr>
          <a:xfrm>
            <a:off x="192244" y="250052"/>
            <a:ext cx="5762625" cy="290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TRISHNA Mission overview</a:t>
            </a:r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2887" y="3386844"/>
            <a:ext cx="5340096" cy="27623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60"/>
          </a:p>
        </p:txBody>
      </p:sp>
      <p:sp>
        <p:nvSpPr>
          <p:cNvPr id="26" name="ZoneTexte 25"/>
          <p:cNvSpPr txBox="1"/>
          <p:nvPr/>
        </p:nvSpPr>
        <p:spPr>
          <a:xfrm>
            <a:off x="557425" y="3392325"/>
            <a:ext cx="1697086" cy="1421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FR" sz="1920" dirty="0" err="1">
                <a:solidFill>
                  <a:srgbClr val="0050A0"/>
                </a:solidFill>
              </a:rPr>
              <a:t>Overpass</a:t>
            </a:r>
            <a:r>
              <a:rPr lang="fr-FR" sz="1920" dirty="0">
                <a:solidFill>
                  <a:srgbClr val="0050A0"/>
                </a:solidFill>
              </a:rPr>
              <a:t> time must </a:t>
            </a:r>
            <a:r>
              <a:rPr lang="fr-FR" sz="1920" dirty="0" err="1">
                <a:solidFill>
                  <a:srgbClr val="0050A0"/>
                </a:solidFill>
              </a:rPr>
              <a:t>cope</a:t>
            </a:r>
            <a:r>
              <a:rPr lang="fr-FR" sz="1920" dirty="0">
                <a:solidFill>
                  <a:srgbClr val="0050A0"/>
                </a:solidFill>
              </a:rPr>
              <a:t> </a:t>
            </a:r>
            <a:r>
              <a:rPr lang="fr-FR" sz="1920" err="1">
                <a:solidFill>
                  <a:srgbClr val="0050A0"/>
                </a:solidFill>
              </a:rPr>
              <a:t>with</a:t>
            </a:r>
            <a:r>
              <a:rPr lang="fr-FR" sz="1920">
                <a:solidFill>
                  <a:srgbClr val="0050A0"/>
                </a:solidFill>
              </a:rPr>
              <a:t> max </a:t>
            </a:r>
            <a:r>
              <a:rPr lang="fr-FR" sz="1920" dirty="0" err="1">
                <a:solidFill>
                  <a:srgbClr val="0050A0"/>
                </a:solidFill>
              </a:rPr>
              <a:t>sensitivity</a:t>
            </a:r>
            <a:r>
              <a:rPr lang="fr-FR" sz="1920" dirty="0">
                <a:solidFill>
                  <a:srgbClr val="0050A0"/>
                </a:solidFill>
              </a:rPr>
              <a:t> </a:t>
            </a:r>
            <a:r>
              <a:rPr lang="fr-FR" sz="1920">
                <a:solidFill>
                  <a:srgbClr val="0050A0"/>
                </a:solidFill>
              </a:rPr>
              <a:t>for flux </a:t>
            </a:r>
            <a:r>
              <a:rPr lang="fr-FR" sz="1920" dirty="0">
                <a:solidFill>
                  <a:srgbClr val="0050A0"/>
                </a:solidFill>
              </a:rPr>
              <a:t>estimation</a:t>
            </a: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559373" y="5805862"/>
            <a:ext cx="5121317" cy="31769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80"/>
              <a:t>Noon to 1PM LST </a:t>
            </a:r>
            <a:r>
              <a:rPr lang="en-US" sz="1680">
                <a:sym typeface="Wingdings" panose="05000000000000000000" pitchFamily="2" charset="2"/>
              </a:rPr>
              <a:t> </a:t>
            </a:r>
            <a:r>
              <a:rPr lang="en-US" sz="1680"/>
              <a:t>max </a:t>
            </a:r>
            <a:r>
              <a:rPr lang="en-US" sz="1680" dirty="0"/>
              <a:t>accuracy on fluxes retrieval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855" y="3408620"/>
            <a:ext cx="3409220" cy="2455600"/>
          </a:xfrm>
          <a:prstGeom prst="rect">
            <a:avLst/>
          </a:prstGeom>
          <a:ln>
            <a:noFill/>
          </a:ln>
        </p:spPr>
      </p:pic>
      <p:sp>
        <p:nvSpPr>
          <p:cNvPr id="30" name="Rectangle 29"/>
          <p:cNvSpPr/>
          <p:nvPr/>
        </p:nvSpPr>
        <p:spPr>
          <a:xfrm>
            <a:off x="6105029" y="3386844"/>
            <a:ext cx="5340096" cy="2751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60"/>
          </a:p>
        </p:txBody>
      </p:sp>
      <p:sp>
        <p:nvSpPr>
          <p:cNvPr id="33" name="Titre 1"/>
          <p:cNvSpPr txBox="1">
            <a:spLocks/>
          </p:cNvSpPr>
          <p:nvPr/>
        </p:nvSpPr>
        <p:spPr>
          <a:xfrm>
            <a:off x="6202248" y="3522627"/>
            <a:ext cx="2103043" cy="60430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defTabSz="10159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18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l"/>
            <a:r>
              <a:rPr lang="en-US" sz="1920" b="0">
                <a:solidFill>
                  <a:srgbClr val="005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Minimizing the sensitivity of LST measurement to overpass time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6055126" y="5515208"/>
            <a:ext cx="5464708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80"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fr-FR" sz="1680"/>
              <a:t>1PM </a:t>
            </a:r>
            <a:r>
              <a:rPr lang="fr-FR" sz="1680" dirty="0"/>
              <a:t>LST more </a:t>
            </a:r>
            <a:r>
              <a:rPr lang="fr-FR" sz="1680" dirty="0" err="1"/>
              <a:t>suited</a:t>
            </a:r>
            <a:r>
              <a:rPr lang="fr-FR" sz="1680" dirty="0"/>
              <a:t> to </a:t>
            </a:r>
            <a:r>
              <a:rPr lang="fr-FR" sz="1680" dirty="0" err="1"/>
              <a:t>models</a:t>
            </a:r>
            <a:r>
              <a:rPr lang="fr-FR" sz="1680" dirty="0"/>
              <a:t> </a:t>
            </a:r>
            <a:r>
              <a:rPr lang="fr-FR" sz="1680" dirty="0" err="1"/>
              <a:t>with</a:t>
            </a:r>
            <a:r>
              <a:rPr lang="fr-FR" sz="1680" dirty="0"/>
              <a:t> 30mn-1h time </a:t>
            </a:r>
            <a:r>
              <a:rPr lang="fr-FR" sz="1680" dirty="0" err="1"/>
              <a:t>steps</a:t>
            </a:r>
            <a:endParaRPr lang="fr-FR" sz="1680" dirty="0"/>
          </a:p>
          <a:p>
            <a:r>
              <a:rPr lang="fr-FR" sz="1680">
                <a:cs typeface="Times New Roman" panose="02020603050405020304" pitchFamily="18" charset="0"/>
                <a:sym typeface="Wingdings" panose="05000000000000000000" pitchFamily="2" charset="2"/>
              </a:rPr>
              <a:t> 1PM </a:t>
            </a:r>
            <a:r>
              <a:rPr lang="fr-FR" sz="1680"/>
              <a:t>LST minimizes </a:t>
            </a:r>
            <a:r>
              <a:rPr lang="fr-FR" sz="1680" dirty="0"/>
              <a:t>impact of time </a:t>
            </a:r>
            <a:r>
              <a:rPr lang="fr-FR" sz="1680" dirty="0" err="1"/>
              <a:t>differences</a:t>
            </a:r>
            <a:r>
              <a:rPr lang="fr-FR" sz="1680" dirty="0"/>
              <a:t> (</a:t>
            </a:r>
            <a:r>
              <a:rPr lang="fr-FR" sz="1680" dirty="0" err="1"/>
              <a:t>orbit</a:t>
            </a:r>
            <a:r>
              <a:rPr lang="fr-FR" sz="1680" dirty="0"/>
              <a:t>)</a:t>
            </a: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151" y="3522627"/>
            <a:ext cx="3095233" cy="1992581"/>
          </a:xfrm>
          <a:prstGeom prst="rect">
            <a:avLst/>
          </a:prstGeom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1774477" y="926518"/>
            <a:ext cx="5333684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ISRO/CNES cooperation, launch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2026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5-year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lifetime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Design drivers: ecosystem stress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water use; coastal &amp; inland waters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Global coverage land + coastal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3-day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revisit,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60m ground resolution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Different observation angles, up to 38 deg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b="1" smtClean="0"/>
              <a:t>Overpass </a:t>
            </a:r>
            <a:r>
              <a:rPr lang="fr-FR" sz="1650" b="1"/>
              <a:t>time : </a:t>
            </a:r>
            <a:r>
              <a:rPr lang="fr-FR" sz="1650" b="1" smtClean="0"/>
              <a:t>12:30 </a:t>
            </a:r>
            <a:r>
              <a:rPr lang="fr-FR" sz="1650" b="1"/>
              <a:t>PM </a:t>
            </a:r>
            <a:r>
              <a:rPr lang="fr-FR" sz="1650" b="1" smtClean="0"/>
              <a:t>&amp; AM </a:t>
            </a:r>
            <a:r>
              <a:rPr lang="fr-FR" sz="1650" b="1"/>
              <a:t>at </a:t>
            </a:r>
            <a:r>
              <a:rPr lang="fr-FR" sz="1650" b="1" smtClean="0"/>
              <a:t>Equator</a:t>
            </a:r>
            <a:endParaRPr lang="fr-FR" sz="1650" b="1"/>
          </a:p>
        </p:txBody>
      </p:sp>
      <p:sp>
        <p:nvSpPr>
          <p:cNvPr id="19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1F15C832-BA88-44B2-B74D-EBDA7A9ACE5F}" type="slidenum">
              <a:rPr lang="fr-FR" sz="1400" smtClean="0">
                <a:solidFill>
                  <a:schemeClr val="tx1"/>
                </a:solidFill>
              </a:rPr>
              <a:pPr algn="ctr"/>
              <a:t>14</a:t>
            </a:fld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0" name="Titre 2"/>
          <p:cNvSpPr txBox="1">
            <a:spLocks/>
          </p:cNvSpPr>
          <p:nvPr/>
        </p:nvSpPr>
        <p:spPr>
          <a:xfrm>
            <a:off x="189196" y="257428"/>
            <a:ext cx="5762625" cy="290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TRISHNA Mission design</a:t>
            </a:r>
            <a:endParaRPr lang="en-US" sz="28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44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757225" y="910088"/>
            <a:ext cx="5471710" cy="452070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315199" y="3166805"/>
            <a:ext cx="4735354" cy="22670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13043" y="3678116"/>
            <a:ext cx="6392270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299"/>
              </a:spcBef>
              <a:buFont typeface="Wingdings" panose="05000000000000000000" pitchFamily="2" charset="2"/>
              <a:buChar char="§"/>
            </a:pPr>
            <a:endParaRPr lang="fr-FR" sz="1920" smtClean="0"/>
          </a:p>
          <a:p>
            <a:pPr marL="342900" indent="-342900" algn="just">
              <a:spcBef>
                <a:spcPts val="299"/>
              </a:spcBef>
              <a:buFont typeface="Wingdings" panose="05000000000000000000" pitchFamily="2" charset="2"/>
              <a:buChar char="§"/>
            </a:pPr>
            <a:endParaRPr lang="fr-FR" sz="1920" smtClean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199" y="915842"/>
            <a:ext cx="4735354" cy="2193568"/>
          </a:xfrm>
          <a:prstGeom prst="rect">
            <a:avLst/>
          </a:prstGeom>
        </p:spPr>
      </p:pic>
      <p:pic>
        <p:nvPicPr>
          <p:cNvPr id="19" name="Picture 118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01463" y="3243436"/>
            <a:ext cx="3813294" cy="203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757" y="3735512"/>
            <a:ext cx="710123" cy="112968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107476" y="4865192"/>
            <a:ext cx="240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Average revisit (in days)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8241398" y="910088"/>
            <a:ext cx="302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Global coverage land + coastal</a:t>
            </a:r>
            <a:endParaRPr lang="en-US"/>
          </a:p>
        </p:txBody>
      </p:sp>
      <p:sp>
        <p:nvSpPr>
          <p:cNvPr id="39" name="Titre 2"/>
          <p:cNvSpPr txBox="1">
            <a:spLocks/>
          </p:cNvSpPr>
          <p:nvPr/>
        </p:nvSpPr>
        <p:spPr>
          <a:xfrm>
            <a:off x="192244" y="250052"/>
            <a:ext cx="5762625" cy="290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TRISHNA Mission overview</a:t>
            </a:r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1757225" y="5439851"/>
            <a:ext cx="10306534" cy="862547"/>
            <a:chOff x="1757225" y="5439851"/>
            <a:chExt cx="10306534" cy="862547"/>
          </a:xfrm>
        </p:grpSpPr>
        <p:sp>
          <p:nvSpPr>
            <p:cNvPr id="23" name="Rectangle 22"/>
            <p:cNvSpPr/>
            <p:nvPr/>
          </p:nvSpPr>
          <p:spPr>
            <a:xfrm>
              <a:off x="1757225" y="5599447"/>
              <a:ext cx="10289282" cy="6857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4477" y="5668759"/>
              <a:ext cx="6601777" cy="447737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1860" y="5616698"/>
              <a:ext cx="2918986" cy="576000"/>
            </a:xfrm>
            <a:prstGeom prst="rect">
              <a:avLst/>
            </a:prstGeom>
          </p:spPr>
        </p:pic>
        <p:sp>
          <p:nvSpPr>
            <p:cNvPr id="27" name="ZoneTexte 26"/>
            <p:cNvSpPr txBox="1"/>
            <p:nvPr/>
          </p:nvSpPr>
          <p:spPr>
            <a:xfrm>
              <a:off x="1842396" y="6040788"/>
              <a:ext cx="63802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smtClean="0"/>
                <a:t>0.5µm       0.6           0.7           0.8           0.9          </a:t>
              </a:r>
              <a:r>
                <a:rPr lang="fr-FR" sz="1100" b="1"/>
                <a:t>1µm      </a:t>
              </a:r>
              <a:r>
                <a:rPr lang="fr-FR" sz="1100" b="1" smtClean="0"/>
                <a:t>     1.1           1.2            1.3          1.4        1.5µm         1.6</a:t>
              </a:r>
              <a:endParaRPr lang="en-US" sz="1100" b="1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8881478" y="6040788"/>
              <a:ext cx="31822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/>
                <a:t>8</a:t>
              </a:r>
              <a:r>
                <a:rPr lang="fr-FR" sz="1100" b="1" smtClean="0"/>
                <a:t>µm             9µm            10µm         11µm           12µm</a:t>
              </a:r>
              <a:endParaRPr lang="en-US" sz="1100" b="1"/>
            </a:p>
          </p:txBody>
        </p:sp>
        <p:cxnSp>
          <p:nvCxnSpPr>
            <p:cNvPr id="29" name="Connecteur droit 28"/>
            <p:cNvCxnSpPr/>
            <p:nvPr/>
          </p:nvCxnSpPr>
          <p:spPr>
            <a:xfrm flipH="1">
              <a:off x="8497020" y="5599447"/>
              <a:ext cx="189781" cy="6857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flipH="1">
              <a:off x="8554529" y="5605199"/>
              <a:ext cx="189781" cy="6857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4913038" y="5439851"/>
              <a:ext cx="140352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 anchor="ctr" anchorCtr="0">
              <a:spAutoFit/>
            </a:bodyPr>
            <a:lstStyle/>
            <a:p>
              <a:r>
                <a:rPr lang="fr-FR" sz="1600" smtClean="0"/>
                <a:t>Spectral bands</a:t>
              </a:r>
              <a:endParaRPr lang="en-US" sz="1600"/>
            </a:p>
          </p:txBody>
        </p:sp>
        <p:cxnSp>
          <p:nvCxnSpPr>
            <p:cNvPr id="5" name="Connecteur droit 4"/>
            <p:cNvCxnSpPr/>
            <p:nvPr/>
          </p:nvCxnSpPr>
          <p:spPr>
            <a:xfrm>
              <a:off x="9645650" y="5754966"/>
              <a:ext cx="3175" cy="265463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9640888" y="5803459"/>
              <a:ext cx="0" cy="198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9655174" y="5803921"/>
              <a:ext cx="0" cy="198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/>
          <p:cNvSpPr/>
          <p:nvPr/>
        </p:nvSpPr>
        <p:spPr>
          <a:xfrm>
            <a:off x="1774477" y="926518"/>
            <a:ext cx="5333684" cy="2734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ISRO/CNES cooperation, launch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2026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5-year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lifetime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Design drivers: ecosystem stress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water use; coastal &amp; inland waters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Global coverage land + coastal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3-day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revisit,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60m ground resolution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Different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observation angles, up to 38 deg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Overpass time : 12:30 PM &amp; AM at Equator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b="1" smtClean="0"/>
              <a:t>VNIR-SWIR </a:t>
            </a:r>
            <a:r>
              <a:rPr lang="fr-FR" sz="1650" b="1"/>
              <a:t>(7 bands) – LWIR (4 bands)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b="1" smtClean="0"/>
              <a:t>NeDT </a:t>
            </a:r>
            <a:r>
              <a:rPr lang="fr-FR" sz="1650" b="1"/>
              <a:t>0.2K at instrument output, AKA </a:t>
            </a:r>
            <a:r>
              <a:rPr lang="fr-FR" sz="1650" b="1" smtClean="0"/>
              <a:t>0.5K</a:t>
            </a:r>
          </a:p>
        </p:txBody>
      </p:sp>
      <p:sp>
        <p:nvSpPr>
          <p:cNvPr id="36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1F15C832-BA88-44B2-B74D-EBDA7A9ACE5F}" type="slidenum">
              <a:rPr lang="fr-FR" sz="1400" smtClean="0">
                <a:solidFill>
                  <a:schemeClr val="tx1"/>
                </a:solidFill>
              </a:rPr>
              <a:pPr algn="ctr"/>
              <a:t>15</a:t>
            </a:fld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2" name="Titre 2"/>
          <p:cNvSpPr txBox="1">
            <a:spLocks/>
          </p:cNvSpPr>
          <p:nvPr/>
        </p:nvSpPr>
        <p:spPr>
          <a:xfrm>
            <a:off x="189196" y="257428"/>
            <a:ext cx="5762625" cy="290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TRISHNA Mission design</a:t>
            </a:r>
            <a:endParaRPr lang="en-US" sz="28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57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757225" y="910088"/>
            <a:ext cx="5471710" cy="452070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13043" y="3678116"/>
            <a:ext cx="6392270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299"/>
              </a:spcBef>
              <a:buFont typeface="Wingdings" panose="05000000000000000000" pitchFamily="2" charset="2"/>
              <a:buChar char="§"/>
            </a:pPr>
            <a:endParaRPr lang="fr-FR" sz="1920" smtClean="0"/>
          </a:p>
          <a:p>
            <a:pPr marL="342900" indent="-342900" algn="just">
              <a:spcBef>
                <a:spcPts val="299"/>
              </a:spcBef>
              <a:buFont typeface="Wingdings" panose="05000000000000000000" pitchFamily="2" charset="2"/>
              <a:buChar char="§"/>
            </a:pPr>
            <a:endParaRPr lang="fr-FR" sz="1920" smtClean="0"/>
          </a:p>
        </p:txBody>
      </p:sp>
      <p:sp>
        <p:nvSpPr>
          <p:cNvPr id="21" name="Rectangle 20"/>
          <p:cNvSpPr/>
          <p:nvPr/>
        </p:nvSpPr>
        <p:spPr>
          <a:xfrm>
            <a:off x="1774477" y="926518"/>
            <a:ext cx="5333684" cy="4042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ISRO/CNES cooperation, launch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2026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5-year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lifetime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Design drivers: ecosystem stress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water use; coastal &amp; inland waters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Global coverage land + coastal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3-day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revisit,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60m ground resolution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Different observation angles, up to 38 deg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Overpass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time :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12:30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PM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&amp; AM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at Equator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VNIR-SWIR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(7 bands) – LWIR (4 bands)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NeDT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0.2K at instrument output, AKA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0.5K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b="1" smtClean="0"/>
              <a:t>Free &amp; open data policy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b="1"/>
              <a:t>Level 1: top-of atm reflectances &amp; brightness </a:t>
            </a:r>
            <a:r>
              <a:rPr lang="fr-FR" sz="1650" b="1" smtClean="0"/>
              <a:t>temp.</a:t>
            </a:r>
            <a:endParaRPr lang="fr-FR" sz="1650" b="1"/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b="1"/>
              <a:t>Level 2: </a:t>
            </a:r>
            <a:r>
              <a:rPr lang="fr-FR" sz="1650" b="1" smtClean="0"/>
              <a:t>ground and water </a:t>
            </a:r>
            <a:r>
              <a:rPr lang="fr-FR" sz="1650" b="1"/>
              <a:t>reflectances, Land and Sea Surface temperature, Land Surface emissivities, vegetation variables, </a:t>
            </a:r>
            <a:r>
              <a:rPr lang="fr-FR" sz="1650" b="1" smtClean="0"/>
              <a:t>albedo, daily evapotranspiration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81" y="910673"/>
            <a:ext cx="1548000" cy="143551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57" r="40658" b="22547"/>
          <a:stretch/>
        </p:blipFill>
        <p:spPr>
          <a:xfrm>
            <a:off x="98792" y="3579587"/>
            <a:ext cx="1548000" cy="119053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4" y="4865101"/>
            <a:ext cx="1548000" cy="1420767"/>
          </a:xfrm>
          <a:prstGeom prst="rect">
            <a:avLst/>
          </a:prstGeom>
        </p:spPr>
      </p:pic>
      <p:sp>
        <p:nvSpPr>
          <p:cNvPr id="39" name="Titre 2"/>
          <p:cNvSpPr txBox="1">
            <a:spLocks/>
          </p:cNvSpPr>
          <p:nvPr/>
        </p:nvSpPr>
        <p:spPr>
          <a:xfrm>
            <a:off x="192244" y="250052"/>
            <a:ext cx="5762625" cy="290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TRISHNA Mission overview</a:t>
            </a:r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4" y="2466048"/>
            <a:ext cx="1548000" cy="100956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grpSp>
        <p:nvGrpSpPr>
          <p:cNvPr id="34" name="Groupe 33"/>
          <p:cNvGrpSpPr/>
          <p:nvPr/>
        </p:nvGrpSpPr>
        <p:grpSpPr>
          <a:xfrm>
            <a:off x="1757225" y="5439851"/>
            <a:ext cx="10306534" cy="862547"/>
            <a:chOff x="1757225" y="5439851"/>
            <a:chExt cx="10306534" cy="862547"/>
          </a:xfrm>
        </p:grpSpPr>
        <p:sp>
          <p:nvSpPr>
            <p:cNvPr id="35" name="Rectangle 34"/>
            <p:cNvSpPr/>
            <p:nvPr/>
          </p:nvSpPr>
          <p:spPr>
            <a:xfrm>
              <a:off x="1757225" y="5599447"/>
              <a:ext cx="10289282" cy="6857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4477" y="5668759"/>
              <a:ext cx="6601777" cy="447737"/>
            </a:xfrm>
            <a:prstGeom prst="rect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1860" y="5616698"/>
              <a:ext cx="2918986" cy="576000"/>
            </a:xfrm>
            <a:prstGeom prst="rect">
              <a:avLst/>
            </a:prstGeom>
          </p:spPr>
        </p:pic>
        <p:sp>
          <p:nvSpPr>
            <p:cNvPr id="42" name="ZoneTexte 41"/>
            <p:cNvSpPr txBox="1"/>
            <p:nvPr/>
          </p:nvSpPr>
          <p:spPr>
            <a:xfrm>
              <a:off x="1842396" y="6040788"/>
              <a:ext cx="63802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smtClean="0"/>
                <a:t>0.5µm       0.6           0.7           0.8           0.9          </a:t>
              </a:r>
              <a:r>
                <a:rPr lang="fr-FR" sz="1100" b="1"/>
                <a:t>1µm      </a:t>
              </a:r>
              <a:r>
                <a:rPr lang="fr-FR" sz="1100" b="1" smtClean="0"/>
                <a:t>     1.1           1.2            1.3          1.4        1.5µm         1.6</a:t>
              </a:r>
              <a:endParaRPr lang="en-US" sz="1100" b="1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8881478" y="6040788"/>
              <a:ext cx="31822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/>
                <a:t>8</a:t>
              </a:r>
              <a:r>
                <a:rPr lang="fr-FR" sz="1100" b="1" smtClean="0"/>
                <a:t>µm             9µm            10µm         11µm           12µm</a:t>
              </a:r>
              <a:endParaRPr lang="en-US" sz="1100" b="1"/>
            </a:p>
          </p:txBody>
        </p:sp>
        <p:cxnSp>
          <p:nvCxnSpPr>
            <p:cNvPr id="44" name="Connecteur droit 43"/>
            <p:cNvCxnSpPr/>
            <p:nvPr/>
          </p:nvCxnSpPr>
          <p:spPr>
            <a:xfrm flipH="1">
              <a:off x="8497020" y="5599447"/>
              <a:ext cx="189781" cy="6857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flipH="1">
              <a:off x="8554529" y="5605199"/>
              <a:ext cx="189781" cy="6857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4913038" y="5439851"/>
              <a:ext cx="140352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 anchor="ctr" anchorCtr="0">
              <a:spAutoFit/>
            </a:bodyPr>
            <a:lstStyle/>
            <a:p>
              <a:r>
                <a:rPr lang="fr-FR" sz="1600" smtClean="0"/>
                <a:t>Spectral bands</a:t>
              </a:r>
              <a:endParaRPr lang="en-US" sz="1600"/>
            </a:p>
          </p:txBody>
        </p:sp>
        <p:cxnSp>
          <p:nvCxnSpPr>
            <p:cNvPr id="47" name="Connecteur droit 46"/>
            <p:cNvCxnSpPr/>
            <p:nvPr/>
          </p:nvCxnSpPr>
          <p:spPr>
            <a:xfrm>
              <a:off x="9645650" y="5754966"/>
              <a:ext cx="3175" cy="265463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>
              <a:off x="9640888" y="5803459"/>
              <a:ext cx="0" cy="198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9655174" y="5803921"/>
              <a:ext cx="0" cy="198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7377874" y="910087"/>
            <a:ext cx="4668633" cy="45297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ZoneTexte 32"/>
          <p:cNvSpPr txBox="1"/>
          <p:nvPr/>
        </p:nvSpPr>
        <p:spPr>
          <a:xfrm>
            <a:off x="7895142" y="964012"/>
            <a:ext cx="381432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mtClean="0"/>
              <a:t>Level 1C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smtClean="0"/>
              <a:t>TOA reflectances </a:t>
            </a:r>
            <a:r>
              <a:rPr lang="fr-FR" sz="1200" smtClean="0"/>
              <a:t>x7 VNIR/SWIR bands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smtClean="0"/>
              <a:t>TOA radiances </a:t>
            </a:r>
            <a:r>
              <a:rPr lang="fr-FR" sz="1200" smtClean="0"/>
              <a:t>x4 LWIR bands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smtClean="0"/>
              <a:t>Cloud mask</a:t>
            </a:r>
          </a:p>
          <a:p>
            <a:r>
              <a:rPr lang="en-US" sz="1200" i="1">
                <a:solidFill>
                  <a:schemeClr val="bg1">
                    <a:lumMod val="50000"/>
                  </a:schemeClr>
                </a:solidFill>
              </a:rPr>
              <a:t>Radiometrically and geometrically </a:t>
            </a:r>
            <a:r>
              <a:rPr lang="en-US" sz="1200" i="1" smtClean="0">
                <a:solidFill>
                  <a:schemeClr val="bg1">
                    <a:lumMod val="50000"/>
                  </a:schemeClr>
                </a:solidFill>
              </a:rPr>
              <a:t>calibrated</a:t>
            </a:r>
          </a:p>
          <a:p>
            <a:r>
              <a:rPr lang="en-US" sz="1200" i="1" smtClean="0">
                <a:solidFill>
                  <a:schemeClr val="bg1">
                    <a:lumMod val="50000"/>
                  </a:schemeClr>
                </a:solidFill>
              </a:rPr>
              <a:t>Orthorectified </a:t>
            </a:r>
            <a:r>
              <a:rPr lang="en-US" sz="1200" i="1">
                <a:solidFill>
                  <a:schemeClr val="bg1">
                    <a:lumMod val="50000"/>
                  </a:schemeClr>
                </a:solidFill>
              </a:rPr>
              <a:t>and resampled on a uniform spatial grid (Sentinel-2 tiles, Copernicus DEM)</a:t>
            </a:r>
          </a:p>
          <a:p>
            <a:endParaRPr lang="fr-FR" sz="700" smtClean="0"/>
          </a:p>
          <a:p>
            <a:r>
              <a:rPr lang="fr-FR" sz="1600" b="1" smtClean="0"/>
              <a:t>Level 2A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smtClean="0"/>
              <a:t>Land &amp; Water Surface reflectances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smtClean="0"/>
              <a:t>LST, SST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smtClean="0"/>
              <a:t>LSE </a:t>
            </a:r>
            <a:r>
              <a:rPr lang="fr-FR" sz="1200" smtClean="0"/>
              <a:t>x4 LWIR bands</a:t>
            </a:r>
            <a:endParaRPr lang="fr-FR" sz="160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smtClean="0"/>
              <a:t>Cloud mask, TWVC, AOT</a:t>
            </a:r>
          </a:p>
          <a:p>
            <a:endParaRPr lang="fr-FR" sz="700" b="1" smtClean="0"/>
          </a:p>
          <a:p>
            <a:r>
              <a:rPr lang="fr-FR" sz="1600" b="1" smtClean="0"/>
              <a:t>Level 2B</a:t>
            </a:r>
            <a:endParaRPr lang="fr-FR" sz="1600" b="1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smtClean="0"/>
              <a:t>Vegetation variables, albedo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smtClean="0"/>
              <a:t>Daily Evapotranspiration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700" smtClean="0"/>
          </a:p>
          <a:p>
            <a:r>
              <a:rPr lang="fr-FR" sz="1600" b="1"/>
              <a:t>Level </a:t>
            </a:r>
            <a:r>
              <a:rPr lang="fr-FR" sz="1600" b="1" smtClean="0"/>
              <a:t>3</a:t>
            </a:r>
            <a:endParaRPr lang="fr-FR" sz="1600" b="1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/>
              <a:t>T</a:t>
            </a:r>
            <a:r>
              <a:rPr lang="fr-FR" sz="1600" smtClean="0"/>
              <a:t>ime series of daily evapotranspiration</a:t>
            </a:r>
            <a:endParaRPr lang="fr-FR" sz="1600"/>
          </a:p>
        </p:txBody>
      </p:sp>
      <p:sp>
        <p:nvSpPr>
          <p:cNvPr id="4" name="Rectangle 3"/>
          <p:cNvSpPr/>
          <p:nvPr/>
        </p:nvSpPr>
        <p:spPr>
          <a:xfrm>
            <a:off x="10304067" y="3042518"/>
            <a:ext cx="14707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/>
              <a:t>x5 VNIR/SWIR bands</a:t>
            </a:r>
            <a:endParaRPr lang="fr-FR" sz="1600"/>
          </a:p>
        </p:txBody>
      </p:sp>
      <p:cxnSp>
        <p:nvCxnSpPr>
          <p:cNvPr id="8" name="Connecteur droit 7"/>
          <p:cNvCxnSpPr/>
          <p:nvPr/>
        </p:nvCxnSpPr>
        <p:spPr>
          <a:xfrm>
            <a:off x="7599290" y="1097282"/>
            <a:ext cx="0" cy="416773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 rot="16200000">
            <a:off x="6630564" y="3127239"/>
            <a:ext cx="1937453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fr-FR" sz="1600" b="1" smtClean="0">
                <a:solidFill>
                  <a:schemeClr val="bg1">
                    <a:lumMod val="50000"/>
                  </a:schemeClr>
                </a:solidFill>
              </a:rPr>
              <a:t>Distributed Products</a:t>
            </a:r>
            <a:endParaRPr lang="en-US" sz="16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1F15C832-BA88-44B2-B74D-EBDA7A9ACE5F}" type="slidenum">
              <a:rPr lang="fr-FR" sz="1400" smtClean="0">
                <a:solidFill>
                  <a:schemeClr val="tx1"/>
                </a:solidFill>
              </a:rPr>
              <a:pPr algn="ctr"/>
              <a:t>16</a:t>
            </a:fld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2" name="Titre 2"/>
          <p:cNvSpPr txBox="1">
            <a:spLocks/>
          </p:cNvSpPr>
          <p:nvPr/>
        </p:nvSpPr>
        <p:spPr>
          <a:xfrm>
            <a:off x="189196" y="257428"/>
            <a:ext cx="5762625" cy="290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TRISHNA Mission design</a:t>
            </a:r>
            <a:endParaRPr lang="en-US" sz="28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8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757225" y="910088"/>
            <a:ext cx="5471710" cy="452070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13043" y="3678116"/>
            <a:ext cx="6392270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299"/>
              </a:spcBef>
              <a:buFont typeface="Wingdings" panose="05000000000000000000" pitchFamily="2" charset="2"/>
              <a:buChar char="§"/>
            </a:pPr>
            <a:endParaRPr lang="fr-FR" sz="1920" smtClean="0"/>
          </a:p>
          <a:p>
            <a:pPr marL="342900" indent="-342900" algn="just">
              <a:spcBef>
                <a:spcPts val="299"/>
              </a:spcBef>
              <a:buFont typeface="Wingdings" panose="05000000000000000000" pitchFamily="2" charset="2"/>
              <a:buChar char="§"/>
            </a:pPr>
            <a:endParaRPr lang="fr-FR" sz="1920" smtClean="0"/>
          </a:p>
        </p:txBody>
      </p:sp>
      <p:sp>
        <p:nvSpPr>
          <p:cNvPr id="21" name="Rectangle 20"/>
          <p:cNvSpPr/>
          <p:nvPr/>
        </p:nvSpPr>
        <p:spPr>
          <a:xfrm>
            <a:off x="1774477" y="926518"/>
            <a:ext cx="5333684" cy="4562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ISRO/CNES cooperation, launch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2026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5-year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lifetime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Design drivers: ecosystem stress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water use; coastal &amp; inland waters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Global coverage land + coastal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3-day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revisit,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60m ground resolution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Different observation angles, up to 38 deg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Overpass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time :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12:30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PM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&amp; AM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at Equator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VNIR-SWIR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(7 bands) – LWIR (4 bands)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NeDT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0.2K at instrument output, AKA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0.5K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Free &amp; open data policy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Level 1: top-of atm reflectances &amp; brightness temp.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Level 2: ground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and water reflectances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, Land and Sea Surface temperature, Land Surface emissivities, vegetation variables,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albedo, daily evapotranspiration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b="1" smtClean="0"/>
              <a:t>International collaboration (products, ATBDs, orbits, cal/val, campaigns)</a:t>
            </a:r>
            <a:endParaRPr lang="fr-FR" sz="1650" b="1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81" y="910673"/>
            <a:ext cx="1548000" cy="143551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57" r="40658" b="22547"/>
          <a:stretch/>
        </p:blipFill>
        <p:spPr>
          <a:xfrm>
            <a:off x="98792" y="3579587"/>
            <a:ext cx="1548000" cy="119053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4" y="4865101"/>
            <a:ext cx="1548000" cy="1420767"/>
          </a:xfrm>
          <a:prstGeom prst="rect">
            <a:avLst/>
          </a:prstGeom>
        </p:spPr>
      </p:pic>
      <p:sp>
        <p:nvSpPr>
          <p:cNvPr id="39" name="Titre 2"/>
          <p:cNvSpPr txBox="1">
            <a:spLocks/>
          </p:cNvSpPr>
          <p:nvPr/>
        </p:nvSpPr>
        <p:spPr>
          <a:xfrm>
            <a:off x="192244" y="250052"/>
            <a:ext cx="5762625" cy="290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TRISHNA Mission overview</a:t>
            </a:r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4" y="2466048"/>
            <a:ext cx="1548000" cy="100956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199" y="918594"/>
            <a:ext cx="4729690" cy="2156796"/>
          </a:xfrm>
          <a:prstGeom prst="rect">
            <a:avLst/>
          </a:prstGeom>
        </p:spPr>
      </p:pic>
      <p:grpSp>
        <p:nvGrpSpPr>
          <p:cNvPr id="24" name="Groupe 23"/>
          <p:cNvGrpSpPr/>
          <p:nvPr/>
        </p:nvGrpSpPr>
        <p:grpSpPr>
          <a:xfrm>
            <a:off x="1757225" y="5439851"/>
            <a:ext cx="10306534" cy="862547"/>
            <a:chOff x="1757225" y="5439851"/>
            <a:chExt cx="10306534" cy="862547"/>
          </a:xfrm>
        </p:grpSpPr>
        <p:sp>
          <p:nvSpPr>
            <p:cNvPr id="35" name="Rectangle 34"/>
            <p:cNvSpPr/>
            <p:nvPr/>
          </p:nvSpPr>
          <p:spPr>
            <a:xfrm>
              <a:off x="1757225" y="5599447"/>
              <a:ext cx="10289282" cy="6857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4477" y="5668759"/>
              <a:ext cx="6601777" cy="447737"/>
            </a:xfrm>
            <a:prstGeom prst="rect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1860" y="5616698"/>
              <a:ext cx="2918986" cy="576000"/>
            </a:xfrm>
            <a:prstGeom prst="rect">
              <a:avLst/>
            </a:prstGeom>
          </p:spPr>
        </p:pic>
        <p:sp>
          <p:nvSpPr>
            <p:cNvPr id="42" name="ZoneTexte 41"/>
            <p:cNvSpPr txBox="1"/>
            <p:nvPr/>
          </p:nvSpPr>
          <p:spPr>
            <a:xfrm>
              <a:off x="1842396" y="6040788"/>
              <a:ext cx="63802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smtClean="0"/>
                <a:t>0.5µm       0.6           0.7           0.8           0.9          </a:t>
              </a:r>
              <a:r>
                <a:rPr lang="fr-FR" sz="1100" b="1"/>
                <a:t>1µm      </a:t>
              </a:r>
              <a:r>
                <a:rPr lang="fr-FR" sz="1100" b="1" smtClean="0"/>
                <a:t>     1.1           1.2            1.3          1.4        1.5µm         1.6</a:t>
              </a:r>
              <a:endParaRPr lang="en-US" sz="1100" b="1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8881478" y="6040788"/>
              <a:ext cx="31822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/>
                <a:t>8</a:t>
              </a:r>
              <a:r>
                <a:rPr lang="fr-FR" sz="1100" b="1" smtClean="0"/>
                <a:t>µm             9µm            10µm         11µm           12µm</a:t>
              </a:r>
              <a:endParaRPr lang="en-US" sz="1100" b="1"/>
            </a:p>
          </p:txBody>
        </p:sp>
        <p:cxnSp>
          <p:nvCxnSpPr>
            <p:cNvPr id="44" name="Connecteur droit 43"/>
            <p:cNvCxnSpPr/>
            <p:nvPr/>
          </p:nvCxnSpPr>
          <p:spPr>
            <a:xfrm flipH="1">
              <a:off x="8497020" y="5599447"/>
              <a:ext cx="189781" cy="6857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flipH="1">
              <a:off x="8554529" y="5605199"/>
              <a:ext cx="189781" cy="6857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4913038" y="5439851"/>
              <a:ext cx="140352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 anchor="ctr" anchorCtr="0">
              <a:spAutoFit/>
            </a:bodyPr>
            <a:lstStyle/>
            <a:p>
              <a:r>
                <a:rPr lang="fr-FR" sz="1600" smtClean="0"/>
                <a:t>Spectral bands</a:t>
              </a:r>
              <a:endParaRPr lang="en-US" sz="1600"/>
            </a:p>
          </p:txBody>
        </p:sp>
        <p:cxnSp>
          <p:nvCxnSpPr>
            <p:cNvPr id="47" name="Connecteur droit 46"/>
            <p:cNvCxnSpPr/>
            <p:nvPr/>
          </p:nvCxnSpPr>
          <p:spPr>
            <a:xfrm>
              <a:off x="9645650" y="5754966"/>
              <a:ext cx="3175" cy="265463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>
              <a:off x="9640888" y="5803459"/>
              <a:ext cx="0" cy="198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9655174" y="5803921"/>
              <a:ext cx="0" cy="198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e 50"/>
          <p:cNvGrpSpPr/>
          <p:nvPr/>
        </p:nvGrpSpPr>
        <p:grpSpPr>
          <a:xfrm>
            <a:off x="7316509" y="4288695"/>
            <a:ext cx="2286280" cy="1134491"/>
            <a:chOff x="829002" y="733426"/>
            <a:chExt cx="2340000" cy="1081088"/>
          </a:xfrm>
        </p:grpSpPr>
        <p:pic>
          <p:nvPicPr>
            <p:cNvPr id="54" name="Image 53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42"/>
            <a:stretch/>
          </p:blipFill>
          <p:spPr>
            <a:xfrm>
              <a:off x="829002" y="733426"/>
              <a:ext cx="2340000" cy="1081088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55" name="Image 5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192" y="935183"/>
              <a:ext cx="577854" cy="207768"/>
            </a:xfrm>
            <a:prstGeom prst="rect">
              <a:avLst/>
            </a:prstGeom>
            <a:ln w="28575">
              <a:noFill/>
            </a:ln>
          </p:spPr>
        </p:pic>
      </p:grpSp>
      <p:sp>
        <p:nvSpPr>
          <p:cNvPr id="52" name="Rectangle 51"/>
          <p:cNvSpPr/>
          <p:nvPr/>
        </p:nvSpPr>
        <p:spPr>
          <a:xfrm>
            <a:off x="7324893" y="4254065"/>
            <a:ext cx="2284246" cy="266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Land Surface </a:t>
            </a:r>
            <a:r>
              <a:rPr lang="en-US" sz="1050">
                <a:solidFill>
                  <a:schemeClr val="bg1"/>
                </a:solidFill>
                <a:latin typeface="Bahnschrift SemiBold SemiConden" panose="020B0502040204020203" pitchFamily="34" charset="0"/>
              </a:rPr>
              <a:t>Temperature Monitoring</a:t>
            </a:r>
          </a:p>
        </p:txBody>
      </p:sp>
      <p:pic>
        <p:nvPicPr>
          <p:cNvPr id="53" name="Image 5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5504" y="4470619"/>
            <a:ext cx="702569" cy="273845"/>
          </a:xfrm>
          <a:prstGeom prst="rect">
            <a:avLst/>
          </a:prstGeom>
        </p:spPr>
      </p:pic>
      <p:grpSp>
        <p:nvGrpSpPr>
          <p:cNvPr id="56" name="Groupe 55"/>
          <p:cNvGrpSpPr>
            <a:grpSpLocks noChangeAspect="1"/>
          </p:cNvGrpSpPr>
          <p:nvPr/>
        </p:nvGrpSpPr>
        <p:grpSpPr>
          <a:xfrm>
            <a:off x="9743278" y="4254065"/>
            <a:ext cx="2286000" cy="1168977"/>
            <a:chOff x="909550" y="4670761"/>
            <a:chExt cx="2340000" cy="1081088"/>
          </a:xfrm>
        </p:grpSpPr>
        <p:sp>
          <p:nvSpPr>
            <p:cNvPr id="57" name="Rectangle 56"/>
            <p:cNvSpPr/>
            <p:nvPr/>
          </p:nvSpPr>
          <p:spPr>
            <a:xfrm>
              <a:off x="909550" y="4672094"/>
              <a:ext cx="2340000" cy="1079755"/>
            </a:xfrm>
            <a:prstGeom prst="rect">
              <a:avLst/>
            </a:prstGeom>
            <a:solidFill>
              <a:srgbClr val="00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Image 5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1552" y="5285056"/>
              <a:ext cx="1294005" cy="43153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Image 58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3550" y="4954426"/>
              <a:ext cx="540000" cy="2925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Image 59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550" y="4954426"/>
              <a:ext cx="540000" cy="2925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Image 60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7550" y="4954426"/>
              <a:ext cx="540000" cy="2925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Image 61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0531" y="4954426"/>
              <a:ext cx="540000" cy="2925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3" name="Rectangle 62"/>
            <p:cNvSpPr/>
            <p:nvPr/>
          </p:nvSpPr>
          <p:spPr>
            <a:xfrm>
              <a:off x="1124970" y="4670761"/>
              <a:ext cx="1885407" cy="2539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50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Surface Biology and Geology</a:t>
              </a:r>
              <a:endParaRPr lang="en-US" sz="1050">
                <a:solidFill>
                  <a:schemeClr val="bg1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64" name="Image 63"/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45203" y="5271274"/>
              <a:ext cx="668347" cy="45909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7316509" y="3591672"/>
            <a:ext cx="2286280" cy="7091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9742998" y="3591672"/>
            <a:ext cx="2286280" cy="7091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804922" y="3533258"/>
            <a:ext cx="12269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LSTM</a:t>
            </a:r>
            <a:endParaRPr lang="fr-FR" sz="36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0362008" y="3547278"/>
            <a:ext cx="9557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SBG</a:t>
            </a:r>
            <a:endParaRPr lang="fr-FR" sz="36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690570" y="3975651"/>
            <a:ext cx="1484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smtClean="0">
                <a:solidFill>
                  <a:schemeClr val="bg1">
                    <a:lumMod val="75000"/>
                  </a:schemeClr>
                </a:solidFill>
              </a:rPr>
              <a:t>(Launch: 2029)</a:t>
            </a:r>
            <a:endParaRPr lang="en-US" sz="1200" i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10097427" y="3988833"/>
            <a:ext cx="1484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smtClean="0">
                <a:solidFill>
                  <a:schemeClr val="bg1">
                    <a:lumMod val="75000"/>
                  </a:schemeClr>
                </a:solidFill>
              </a:rPr>
              <a:t>(Launch: 2028)</a:t>
            </a:r>
            <a:endParaRPr lang="en-US" sz="1200" i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321550" y="3007557"/>
            <a:ext cx="47077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 smtClean="0"/>
              <a:t>International Workshop on High-resolution Thermal Infrared Earth Observation (ESRIN, May 2023)</a:t>
            </a:r>
            <a:endParaRPr lang="en-US" sz="1100" i="1"/>
          </a:p>
        </p:txBody>
      </p:sp>
      <p:sp>
        <p:nvSpPr>
          <p:cNvPr id="50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1F15C832-BA88-44B2-B74D-EBDA7A9ACE5F}" type="slidenum">
              <a:rPr lang="fr-FR" sz="1400" smtClean="0">
                <a:solidFill>
                  <a:schemeClr val="tx1"/>
                </a:solidFill>
              </a:rPr>
              <a:pPr algn="ctr"/>
              <a:t>17</a:t>
            </a:fld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65" name="Titre 2"/>
          <p:cNvSpPr txBox="1">
            <a:spLocks/>
          </p:cNvSpPr>
          <p:nvPr/>
        </p:nvSpPr>
        <p:spPr>
          <a:xfrm>
            <a:off x="189196" y="257428"/>
            <a:ext cx="5762625" cy="290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TRISHNA Mission design</a:t>
            </a:r>
            <a:endParaRPr lang="en-US" sz="28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9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757225" y="910088"/>
            <a:ext cx="5471710" cy="452070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13043" y="3678116"/>
            <a:ext cx="6392270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299"/>
              </a:spcBef>
              <a:buFont typeface="Wingdings" panose="05000000000000000000" pitchFamily="2" charset="2"/>
              <a:buChar char="§"/>
            </a:pPr>
            <a:endParaRPr lang="fr-FR" sz="1920" smtClean="0"/>
          </a:p>
          <a:p>
            <a:pPr marL="342900" indent="-342900" algn="just">
              <a:spcBef>
                <a:spcPts val="299"/>
              </a:spcBef>
              <a:buFont typeface="Wingdings" panose="05000000000000000000" pitchFamily="2" charset="2"/>
              <a:buChar char="§"/>
            </a:pPr>
            <a:endParaRPr lang="fr-FR" sz="1920" smtClean="0"/>
          </a:p>
        </p:txBody>
      </p:sp>
      <p:sp>
        <p:nvSpPr>
          <p:cNvPr id="21" name="Rectangle 20"/>
          <p:cNvSpPr/>
          <p:nvPr/>
        </p:nvSpPr>
        <p:spPr>
          <a:xfrm>
            <a:off x="1774477" y="926518"/>
            <a:ext cx="5333684" cy="4562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/>
              <a:t>ISRO/CNES cooperation, launch </a:t>
            </a:r>
            <a:r>
              <a:rPr lang="fr-FR" sz="1650" smtClean="0"/>
              <a:t>2026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/>
              <a:t>5-year </a:t>
            </a:r>
            <a:r>
              <a:rPr lang="fr-FR" sz="1650"/>
              <a:t>lifetime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/>
              <a:t>Design drivers: ecosystem stress </a:t>
            </a:r>
            <a:r>
              <a:rPr lang="fr-FR" sz="1650" smtClean="0"/>
              <a:t>and </a:t>
            </a:r>
            <a:r>
              <a:rPr lang="fr-FR" sz="1650"/>
              <a:t>water use; coastal &amp; inland waters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/>
              <a:t>Global coverage land + coastal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/>
              <a:t>3-day </a:t>
            </a:r>
            <a:r>
              <a:rPr lang="fr-FR" sz="1650"/>
              <a:t>revisit, </a:t>
            </a:r>
            <a:r>
              <a:rPr lang="fr-FR" sz="1650" smtClean="0"/>
              <a:t>60m ground resolution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/>
              <a:t>Different </a:t>
            </a:r>
            <a:r>
              <a:rPr lang="fr-FR" sz="1650"/>
              <a:t>observation angles, up to 38 deg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/>
              <a:t>Overpass time : 12:30 PM &amp; AM at Equator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/>
              <a:t>VNIR-SWIR </a:t>
            </a:r>
            <a:r>
              <a:rPr lang="fr-FR" sz="1650"/>
              <a:t>(7 bands) – LWIR (4 bands)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/>
              <a:t>NeDT </a:t>
            </a:r>
            <a:r>
              <a:rPr lang="fr-FR" sz="1650"/>
              <a:t>0.2K at instrument output, AKA </a:t>
            </a:r>
            <a:r>
              <a:rPr lang="fr-FR" sz="1650" smtClean="0"/>
              <a:t>0.5K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/>
              <a:t>Free &amp; open data policy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/>
              <a:t>Level 1: top-of atm reflectances &amp; brightness temp.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/>
              <a:t>Level 2: ground </a:t>
            </a:r>
            <a:r>
              <a:rPr lang="fr-FR" sz="1650" smtClean="0"/>
              <a:t>and water reflectances</a:t>
            </a:r>
            <a:r>
              <a:rPr lang="fr-FR" sz="1650"/>
              <a:t>, Land and Sea Surface temperature, Land Surface emissivities, vegetation variables, daily </a:t>
            </a:r>
            <a:r>
              <a:rPr lang="fr-FR" sz="1650" smtClean="0"/>
              <a:t>evapotranspiration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/>
              <a:t>International collaboration (products, ATBDs, orbits, cal/val, campaigns)</a:t>
            </a:r>
            <a:endParaRPr lang="fr-FR" sz="165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199" y="915842"/>
            <a:ext cx="4735354" cy="2193568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8241398" y="910088"/>
            <a:ext cx="302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Global coverage land + coastal</a:t>
            </a:r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81" y="910673"/>
            <a:ext cx="1548000" cy="143551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57" r="40658" b="22547"/>
          <a:stretch/>
        </p:blipFill>
        <p:spPr>
          <a:xfrm>
            <a:off x="98792" y="3579587"/>
            <a:ext cx="1548000" cy="119053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4" y="4865101"/>
            <a:ext cx="1548000" cy="1420767"/>
          </a:xfrm>
          <a:prstGeom prst="rect">
            <a:avLst/>
          </a:prstGeom>
        </p:spPr>
      </p:pic>
      <p:sp>
        <p:nvSpPr>
          <p:cNvPr id="39" name="Titre 2"/>
          <p:cNvSpPr txBox="1">
            <a:spLocks/>
          </p:cNvSpPr>
          <p:nvPr/>
        </p:nvSpPr>
        <p:spPr>
          <a:xfrm>
            <a:off x="192244" y="250052"/>
            <a:ext cx="5762625" cy="290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TRISHNA Mission overview</a:t>
            </a:r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4" y="2466048"/>
            <a:ext cx="1548000" cy="100956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8902" y="2322657"/>
            <a:ext cx="776275" cy="756705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24" name="Groupe 23"/>
          <p:cNvGrpSpPr/>
          <p:nvPr/>
        </p:nvGrpSpPr>
        <p:grpSpPr>
          <a:xfrm>
            <a:off x="1757225" y="5439851"/>
            <a:ext cx="10306534" cy="862547"/>
            <a:chOff x="1757225" y="5439851"/>
            <a:chExt cx="10306534" cy="862547"/>
          </a:xfrm>
        </p:grpSpPr>
        <p:sp>
          <p:nvSpPr>
            <p:cNvPr id="35" name="Rectangle 34"/>
            <p:cNvSpPr/>
            <p:nvPr/>
          </p:nvSpPr>
          <p:spPr>
            <a:xfrm>
              <a:off x="1757225" y="5599447"/>
              <a:ext cx="10289282" cy="6857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4477" y="5668759"/>
              <a:ext cx="6601777" cy="447737"/>
            </a:xfrm>
            <a:prstGeom prst="rect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1860" y="5616698"/>
              <a:ext cx="2918986" cy="576000"/>
            </a:xfrm>
            <a:prstGeom prst="rect">
              <a:avLst/>
            </a:prstGeom>
          </p:spPr>
        </p:pic>
        <p:sp>
          <p:nvSpPr>
            <p:cNvPr id="42" name="ZoneTexte 41"/>
            <p:cNvSpPr txBox="1"/>
            <p:nvPr/>
          </p:nvSpPr>
          <p:spPr>
            <a:xfrm>
              <a:off x="1842396" y="6040788"/>
              <a:ext cx="63802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smtClean="0"/>
                <a:t>0.5µm       0.6           0.7           0.8           0.9          </a:t>
              </a:r>
              <a:r>
                <a:rPr lang="fr-FR" sz="1100" b="1"/>
                <a:t>1µm      </a:t>
              </a:r>
              <a:r>
                <a:rPr lang="fr-FR" sz="1100" b="1" smtClean="0"/>
                <a:t>     1.1           1.2            1.3          1.4        1.5µm         1.6</a:t>
              </a:r>
              <a:endParaRPr lang="en-US" sz="1100" b="1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8881478" y="6040788"/>
              <a:ext cx="31822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/>
                <a:t>8</a:t>
              </a:r>
              <a:r>
                <a:rPr lang="fr-FR" sz="1100" b="1" smtClean="0"/>
                <a:t>µm             9µm            10µm         11µm           12µm</a:t>
              </a:r>
              <a:endParaRPr lang="en-US" sz="1100" b="1"/>
            </a:p>
          </p:txBody>
        </p:sp>
        <p:cxnSp>
          <p:nvCxnSpPr>
            <p:cNvPr id="44" name="Connecteur droit 43"/>
            <p:cNvCxnSpPr/>
            <p:nvPr/>
          </p:nvCxnSpPr>
          <p:spPr>
            <a:xfrm flipH="1">
              <a:off x="8497020" y="5599447"/>
              <a:ext cx="189781" cy="6857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flipH="1">
              <a:off x="8554529" y="5605199"/>
              <a:ext cx="189781" cy="6857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4913038" y="5439851"/>
              <a:ext cx="140352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 anchor="ctr" anchorCtr="0">
              <a:spAutoFit/>
            </a:bodyPr>
            <a:lstStyle/>
            <a:p>
              <a:r>
                <a:rPr lang="fr-FR" sz="1600" smtClean="0"/>
                <a:t>Spectral bands</a:t>
              </a:r>
              <a:endParaRPr lang="en-US" sz="1600"/>
            </a:p>
          </p:txBody>
        </p:sp>
        <p:cxnSp>
          <p:nvCxnSpPr>
            <p:cNvPr id="47" name="Connecteur droit 46"/>
            <p:cNvCxnSpPr/>
            <p:nvPr/>
          </p:nvCxnSpPr>
          <p:spPr>
            <a:xfrm>
              <a:off x="9645650" y="5754966"/>
              <a:ext cx="3175" cy="265463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>
              <a:off x="9640888" y="5803459"/>
              <a:ext cx="0" cy="198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9655174" y="5803921"/>
              <a:ext cx="0" cy="198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7315199" y="3166805"/>
            <a:ext cx="4735354" cy="22670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118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01463" y="3243436"/>
            <a:ext cx="3813294" cy="203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757" y="3735512"/>
            <a:ext cx="710123" cy="1129680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8107476" y="4865192"/>
            <a:ext cx="240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Average revisit (in days)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1F15C832-BA88-44B2-B74D-EBDA7A9ACE5F}" type="slidenum">
              <a:rPr lang="fr-FR" sz="1400" smtClean="0">
                <a:solidFill>
                  <a:schemeClr val="tx1"/>
                </a:solidFill>
              </a:rPr>
              <a:pPr algn="ctr"/>
              <a:t>18</a:t>
            </a:fld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2" name="Titre 2"/>
          <p:cNvSpPr txBox="1">
            <a:spLocks/>
          </p:cNvSpPr>
          <p:nvPr/>
        </p:nvSpPr>
        <p:spPr>
          <a:xfrm>
            <a:off x="189196" y="257428"/>
            <a:ext cx="5762625" cy="290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TRISHNA Mission design</a:t>
            </a:r>
            <a:endParaRPr lang="en-US" sz="28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6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31350" y="166088"/>
            <a:ext cx="918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b="1" smtClean="0">
                <a:solidFill>
                  <a:srgbClr val="C00000"/>
                </a:solidFill>
              </a:rPr>
              <a:t>Evapotranspiration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36216" y="6426327"/>
            <a:ext cx="52296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8E2540F6-8332-4F2F-87BF-1C5DE98388EC}" type="slidenum">
              <a:rPr lang="en-US" b="0" smtClean="0"/>
              <a:pPr/>
              <a:t>19</a:t>
            </a:fld>
            <a:endParaRPr lang="en-US" b="0"/>
          </a:p>
        </p:txBody>
      </p:sp>
      <p:sp>
        <p:nvSpPr>
          <p:cNvPr id="5" name="Rectangle 4"/>
          <p:cNvSpPr/>
          <p:nvPr/>
        </p:nvSpPr>
        <p:spPr>
          <a:xfrm>
            <a:off x="404262" y="990998"/>
            <a:ext cx="4566149" cy="536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Evapo</a:t>
            </a:r>
            <a:r>
              <a:rPr lang="en-GB" sz="2000" b="1" dirty="0" err="1" smtClean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transpiration</a:t>
            </a:r>
            <a:r>
              <a:rPr lang="en-GB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(ET)</a:t>
            </a: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represents the largest water loss component of continental </a:t>
            </a:r>
            <a:r>
              <a:rPr lang="en-GB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surfaces</a:t>
            </a:r>
          </a:p>
          <a:p>
            <a:pPr lvl="0" algn="just">
              <a:spcBef>
                <a:spcPts val="300"/>
              </a:spcBef>
            </a:pPr>
            <a:r>
              <a:rPr lang="en-GB" sz="200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GB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key </a:t>
            </a: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variable to </a:t>
            </a:r>
            <a:r>
              <a:rPr lang="en-GB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rationalize the use of water for irrigated </a:t>
            </a:r>
            <a:r>
              <a:rPr lang="en-GB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agriculture</a:t>
            </a:r>
            <a:endParaRPr lang="en-GB" sz="2000" u="sng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</a:pPr>
            <a:r>
              <a:rPr lang="en-GB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Objective: deliver </a:t>
            </a: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contin</a:t>
            </a:r>
            <a:r>
              <a:rPr lang="en-GB" sz="2000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ous </a:t>
            </a: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time series </a:t>
            </a:r>
            <a:r>
              <a:rPr lang="en-GB" sz="2000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providing every day the best possible estimate of the field-scale daily </a:t>
            </a:r>
            <a:r>
              <a:rPr lang="en-GB" sz="2000" b="1" dirty="0" err="1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evapotranspiration</a:t>
            </a:r>
            <a:endParaRPr lang="en-GB" sz="2000" b="1" dirty="0" smtClean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300"/>
              </a:spcBef>
            </a:pPr>
            <a:endParaRPr lang="en-GB" sz="2000" i="1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300"/>
              </a:spcBef>
            </a:pPr>
            <a:r>
              <a:rPr lang="en-GB" sz="2000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ET also </a:t>
            </a:r>
            <a:r>
              <a:rPr lang="en-GB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needed </a:t>
            </a:r>
            <a:r>
              <a:rPr lang="en-GB" sz="2000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for: </a:t>
            </a:r>
            <a:r>
              <a:rPr lang="en-GB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drought </a:t>
            </a:r>
            <a:r>
              <a:rPr lang="en-GB" sz="2000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monitoring, weather and crop yield forecasting</a:t>
            </a:r>
          </a:p>
          <a:p>
            <a:pPr lvl="0" algn="just">
              <a:spcBef>
                <a:spcPts val="300"/>
              </a:spcBef>
            </a:pPr>
            <a:endParaRPr lang="en-US" sz="2000" i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n-GB" sz="200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TRISHNA inputs to compute ET: level 2A (LST, Emissivity) + level 2B (vegetation variables, </a:t>
            </a:r>
            <a:r>
              <a:rPr lang="en-GB" sz="2000" dirty="0" err="1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albedo</a:t>
            </a:r>
            <a:r>
              <a:rPr lang="en-GB" sz="2000" dirty="0" smtClean="0"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fluxes)</a:t>
            </a:r>
            <a:endParaRPr lang="en-GB" sz="20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56"/>
          <a:stretch/>
        </p:blipFill>
        <p:spPr>
          <a:xfrm>
            <a:off x="5338731" y="1594616"/>
            <a:ext cx="6442918" cy="387253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881034" y="5467149"/>
            <a:ext cx="576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smtClean="0"/>
              <a:t>ET (mm/day) 8 July 2008 from ASTER (resolution 100m)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59580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20" name="Espace réservé du texte 2"/>
          <p:cNvSpPr txBox="1">
            <a:spLocks/>
          </p:cNvSpPr>
          <p:nvPr/>
        </p:nvSpPr>
        <p:spPr>
          <a:xfrm>
            <a:off x="286045" y="129940"/>
            <a:ext cx="3621726" cy="419317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015990" rtl="0" eaLnBrk="1" latinLnBrk="0" hangingPunct="1">
              <a:lnSpc>
                <a:spcPct val="100000"/>
              </a:lnSpc>
              <a:spcBef>
                <a:spcPts val="1111"/>
              </a:spcBef>
              <a:buFont typeface="Arial"/>
              <a:buNone/>
              <a:defRPr sz="1800" b="1" i="0" kern="120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0" indent="0" algn="ctr" defTabSz="761992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800" b="1" i="0" kern="1200" baseline="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222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Outline</a:t>
            </a:r>
            <a:endParaRPr lang="fr-FR" sz="280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975104" y="2286000"/>
            <a:ext cx="35365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smtClean="0"/>
              <a:t>The water issue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40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smtClean="0"/>
              <a:t>TRISHNA mission design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40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smtClean="0"/>
              <a:t>Evapotranspiration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786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avec coins rognés en diagonale 43"/>
          <p:cNvSpPr/>
          <p:nvPr/>
        </p:nvSpPr>
        <p:spPr>
          <a:xfrm>
            <a:off x="375919" y="3683373"/>
            <a:ext cx="7919887" cy="2798471"/>
          </a:xfrm>
          <a:prstGeom prst="snip2DiagRect">
            <a:avLst>
              <a:gd name="adj1" fmla="val 0"/>
              <a:gd name="adj2" fmla="val 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avec coins rognés en diagonale 3"/>
          <p:cNvSpPr/>
          <p:nvPr/>
        </p:nvSpPr>
        <p:spPr>
          <a:xfrm>
            <a:off x="375919" y="1226685"/>
            <a:ext cx="7919887" cy="2236866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566149" y="1656664"/>
            <a:ext cx="6897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smtClean="0"/>
              <a:t>L</a:t>
            </a:r>
            <a:r>
              <a:rPr lang="el-GR" sz="3200" baseline="-25000" smtClean="0"/>
              <a:t>λ</a:t>
            </a:r>
            <a:r>
              <a:rPr lang="fr-FR" sz="3200" baseline="-25000" smtClean="0"/>
              <a:t>,TOA</a:t>
            </a:r>
            <a:r>
              <a:rPr lang="fr-FR" sz="3200" smtClean="0"/>
              <a:t>       </a:t>
            </a:r>
            <a:r>
              <a:rPr lang="fr-FR" sz="3200"/>
              <a:t>=        </a:t>
            </a:r>
            <a:r>
              <a:rPr lang="fr-FR" sz="3200">
                <a:solidFill>
                  <a:srgbClr val="0000FF"/>
                </a:solidFill>
              </a:rPr>
              <a:t>L</a:t>
            </a:r>
            <a:r>
              <a:rPr lang="fr-FR" sz="3200" baseline="30000">
                <a:solidFill>
                  <a:srgbClr val="0000FF"/>
                </a:solidFill>
              </a:rPr>
              <a:t>↑</a:t>
            </a:r>
            <a:r>
              <a:rPr lang="fr-FR" sz="3200"/>
              <a:t> </a:t>
            </a:r>
            <a:r>
              <a:rPr lang="fr-FR" sz="2400" smtClean="0"/>
              <a:t>+</a:t>
            </a:r>
            <a:r>
              <a:rPr lang="fr-FR" sz="3200" smtClean="0"/>
              <a:t>  </a:t>
            </a:r>
            <a:r>
              <a:rPr lang="fr-FR" sz="4000"/>
              <a:t>[</a:t>
            </a:r>
            <a:r>
              <a:rPr lang="el-GR" sz="3200" smtClean="0">
                <a:solidFill>
                  <a:srgbClr val="00B050"/>
                </a:solidFill>
              </a:rPr>
              <a:t>ρ</a:t>
            </a:r>
            <a:r>
              <a:rPr lang="el-GR" sz="3200" baseline="-25000" smtClean="0">
                <a:solidFill>
                  <a:srgbClr val="00B050"/>
                </a:solidFill>
              </a:rPr>
              <a:t>λ</a:t>
            </a:r>
            <a:r>
              <a:rPr lang="fr-FR" sz="3200" smtClean="0"/>
              <a:t>.</a:t>
            </a:r>
            <a:r>
              <a:rPr lang="fr-FR" sz="3200" smtClean="0">
                <a:solidFill>
                  <a:srgbClr val="0000FF"/>
                </a:solidFill>
              </a:rPr>
              <a:t>L</a:t>
            </a:r>
            <a:r>
              <a:rPr lang="fr-FR" sz="3200" baseline="30000">
                <a:solidFill>
                  <a:srgbClr val="0000FF"/>
                </a:solidFill>
              </a:rPr>
              <a:t>↓</a:t>
            </a:r>
            <a:r>
              <a:rPr lang="fr-FR" sz="3200"/>
              <a:t> + </a:t>
            </a:r>
            <a:r>
              <a:rPr lang="el-GR" sz="3200" smtClean="0">
                <a:solidFill>
                  <a:srgbClr val="C00000"/>
                </a:solidFill>
              </a:rPr>
              <a:t>ε</a:t>
            </a:r>
            <a:r>
              <a:rPr lang="el-GR" sz="3200" baseline="-25000" smtClean="0">
                <a:solidFill>
                  <a:srgbClr val="C00000"/>
                </a:solidFill>
              </a:rPr>
              <a:t>λ</a:t>
            </a:r>
            <a:r>
              <a:rPr lang="fr-FR" sz="3200" smtClean="0">
                <a:solidFill>
                  <a:srgbClr val="C00000"/>
                </a:solidFill>
              </a:rPr>
              <a:t>.B (T</a:t>
            </a:r>
            <a:r>
              <a:rPr lang="fr-FR" sz="3200">
                <a:solidFill>
                  <a:srgbClr val="C00000"/>
                </a:solidFill>
              </a:rPr>
              <a:t>)</a:t>
            </a:r>
            <a:r>
              <a:rPr lang="fr-FR" sz="4000"/>
              <a:t>]</a:t>
            </a:r>
            <a:r>
              <a:rPr lang="fr-FR" sz="3200"/>
              <a:t> </a:t>
            </a:r>
            <a:r>
              <a:rPr lang="fr-FR" sz="2000"/>
              <a:t>x    </a:t>
            </a:r>
            <a:r>
              <a:rPr lang="fr-FR" sz="3200" smtClean="0">
                <a:solidFill>
                  <a:srgbClr val="0000FF"/>
                </a:solidFill>
              </a:rPr>
              <a:t>t</a:t>
            </a:r>
            <a:r>
              <a:rPr lang="el-GR" sz="3200" baseline="-25000" smtClean="0">
                <a:solidFill>
                  <a:srgbClr val="0000FF"/>
                </a:solidFill>
              </a:rPr>
              <a:t>λ</a:t>
            </a:r>
            <a:endParaRPr lang="fr-FR" sz="320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81260" y="2365363"/>
            <a:ext cx="1010514" cy="58477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smtClean="0"/>
              <a:t>At-sensor Radiance</a:t>
            </a:r>
            <a:endParaRPr lang="fr-FR" sz="1600"/>
          </a:p>
        </p:txBody>
      </p:sp>
      <p:sp>
        <p:nvSpPr>
          <p:cNvPr id="10" name="ZoneTexte 9"/>
          <p:cNvSpPr txBox="1"/>
          <p:nvPr/>
        </p:nvSpPr>
        <p:spPr>
          <a:xfrm>
            <a:off x="1949476" y="2365992"/>
            <a:ext cx="158417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smtClean="0"/>
              <a:t>Radiance from the atmosphere</a:t>
            </a:r>
            <a:endParaRPr lang="fr-FR" sz="1600"/>
          </a:p>
        </p:txBody>
      </p:sp>
      <p:sp>
        <p:nvSpPr>
          <p:cNvPr id="11" name="ZoneTexte 10"/>
          <p:cNvSpPr txBox="1"/>
          <p:nvPr/>
        </p:nvSpPr>
        <p:spPr>
          <a:xfrm>
            <a:off x="4118343" y="2363622"/>
            <a:ext cx="224506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smtClean="0"/>
              <a:t>Radiance leaving the Earth surface</a:t>
            </a:r>
            <a:endParaRPr lang="fr-FR" sz="1600"/>
          </a:p>
        </p:txBody>
      </p:sp>
      <p:sp>
        <p:nvSpPr>
          <p:cNvPr id="12" name="Rectangle 11"/>
          <p:cNvSpPr/>
          <p:nvPr/>
        </p:nvSpPr>
        <p:spPr>
          <a:xfrm>
            <a:off x="1598061" y="2401126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/>
              <a:t>=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34537" y="2401126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/>
              <a:t>+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900368" y="2363621"/>
            <a:ext cx="1280035" cy="553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500" smtClean="0"/>
              <a:t>Atmospheric Transmission</a:t>
            </a:r>
            <a:endParaRPr lang="fr-FR" sz="1500"/>
          </a:p>
        </p:txBody>
      </p:sp>
      <p:sp>
        <p:nvSpPr>
          <p:cNvPr id="15" name="Rectangle 14"/>
          <p:cNvSpPr/>
          <p:nvPr/>
        </p:nvSpPr>
        <p:spPr>
          <a:xfrm>
            <a:off x="6648214" y="2480575"/>
            <a:ext cx="2728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/>
              <a:t>x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66343" y="1183202"/>
            <a:ext cx="7437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smtClean="0"/>
              <a:t>Radiative transfer equation in the atmosphere: </a:t>
            </a:r>
            <a:r>
              <a:rPr lang="fr-FR" i="1" smtClean="0">
                <a:solidFill>
                  <a:schemeClr val="bg1">
                    <a:lumMod val="50000"/>
                  </a:schemeClr>
                </a:solidFill>
              </a:rPr>
              <a:t>TRISHNA Level 1C to level 2A</a:t>
            </a:r>
            <a:endParaRPr lang="en-US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11614686" y="6481844"/>
            <a:ext cx="363953" cy="211563"/>
          </a:xfrm>
        </p:spPr>
        <p:txBody>
          <a:bodyPr/>
          <a:lstStyle/>
          <a:p>
            <a:fld id="{1F15C832-BA88-44B2-B74D-EBDA7A9ACE5F}" type="slidenum">
              <a:rPr lang="fr-FR" smtClean="0">
                <a:solidFill>
                  <a:schemeClr val="tx1"/>
                </a:solidFill>
              </a:rPr>
              <a:t>20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9" name="Titre 3"/>
          <p:cNvSpPr txBox="1">
            <a:spLocks/>
          </p:cNvSpPr>
          <p:nvPr/>
        </p:nvSpPr>
        <p:spPr>
          <a:xfrm>
            <a:off x="152189" y="242225"/>
            <a:ext cx="943494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Radiative Transfer in the atmosphere and energy balance at the surface</a:t>
            </a:r>
            <a:endParaRPr lang="en-US" sz="200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16452" y="4379221"/>
            <a:ext cx="5492209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64">
              <a:defRPr/>
            </a:pPr>
            <a:r>
              <a:rPr lang="fr-FR" sz="3200" kern="0" smtClean="0">
                <a:solidFill>
                  <a:prstClr val="black"/>
                </a:solidFill>
              </a:rPr>
              <a:t>Rn(</a:t>
            </a:r>
            <a:r>
              <a:rPr lang="fr-FR" sz="3200" b="1" kern="0" smtClean="0">
                <a:solidFill>
                  <a:srgbClr val="FF0000"/>
                </a:solidFill>
              </a:rPr>
              <a:t>T</a:t>
            </a:r>
            <a:r>
              <a:rPr lang="fr-FR" sz="3200" kern="0" smtClean="0"/>
              <a:t>)</a:t>
            </a:r>
            <a:r>
              <a:rPr lang="fr-FR" sz="3200" kern="0" smtClean="0">
                <a:solidFill>
                  <a:prstClr val="black"/>
                </a:solidFill>
              </a:rPr>
              <a:t> </a:t>
            </a:r>
            <a:r>
              <a:rPr lang="fr-FR" sz="3200" kern="0" dirty="0">
                <a:solidFill>
                  <a:prstClr val="black"/>
                </a:solidFill>
              </a:rPr>
              <a:t>= </a:t>
            </a:r>
            <a:r>
              <a:rPr lang="fr-FR" sz="3200" kern="0" dirty="0" err="1">
                <a:solidFill>
                  <a:srgbClr val="0070C0"/>
                </a:solidFill>
              </a:rPr>
              <a:t>Rg</a:t>
            </a:r>
            <a:r>
              <a:rPr lang="fr-FR" sz="3200" kern="0" dirty="0">
                <a:solidFill>
                  <a:prstClr val="black"/>
                </a:solidFill>
              </a:rPr>
              <a:t>.(1 – </a:t>
            </a:r>
            <a:r>
              <a:rPr lang="fr-FR" sz="3200" b="1" kern="0" dirty="0">
                <a:solidFill>
                  <a:srgbClr val="FF0000"/>
                </a:solidFill>
              </a:rPr>
              <a:t>a</a:t>
            </a:r>
            <a:r>
              <a:rPr lang="fr-FR" sz="3200" kern="0" dirty="0">
                <a:solidFill>
                  <a:prstClr val="black"/>
                </a:solidFill>
              </a:rPr>
              <a:t>) + </a:t>
            </a:r>
            <a:r>
              <a:rPr lang="el-GR" sz="3200" b="1" kern="0" dirty="0">
                <a:solidFill>
                  <a:srgbClr val="FF0000"/>
                </a:solidFill>
              </a:rPr>
              <a:t>ε</a:t>
            </a:r>
            <a:r>
              <a:rPr lang="fr-FR" sz="3200" kern="0" dirty="0">
                <a:solidFill>
                  <a:prstClr val="black"/>
                </a:solidFill>
              </a:rPr>
              <a:t>.</a:t>
            </a:r>
            <a:r>
              <a:rPr lang="fr-FR" sz="3200" kern="0" dirty="0">
                <a:solidFill>
                  <a:srgbClr val="0070C0"/>
                </a:solidFill>
              </a:rPr>
              <a:t>Ra</a:t>
            </a:r>
            <a:r>
              <a:rPr lang="fr-FR" sz="3200" kern="0" dirty="0">
                <a:solidFill>
                  <a:prstClr val="black"/>
                </a:solidFill>
              </a:rPr>
              <a:t> – </a:t>
            </a:r>
            <a:r>
              <a:rPr lang="el-GR" sz="3200" b="1" kern="0" dirty="0">
                <a:solidFill>
                  <a:srgbClr val="FF0000"/>
                </a:solidFill>
              </a:rPr>
              <a:t>ε</a:t>
            </a:r>
            <a:r>
              <a:rPr lang="fr-FR" sz="3200" kern="0" dirty="0">
                <a:solidFill>
                  <a:prstClr val="black"/>
                </a:solidFill>
              </a:rPr>
              <a:t>.</a:t>
            </a:r>
            <a:r>
              <a:rPr lang="el-GR" sz="3200" kern="0" dirty="0">
                <a:solidFill>
                  <a:prstClr val="black"/>
                </a:solidFill>
              </a:rPr>
              <a:t>σ</a:t>
            </a:r>
            <a:r>
              <a:rPr lang="fr-FR" sz="3200" kern="0" dirty="0">
                <a:solidFill>
                  <a:prstClr val="black"/>
                </a:solidFill>
              </a:rPr>
              <a:t>.</a:t>
            </a:r>
            <a:r>
              <a:rPr lang="fr-FR" sz="3200" b="1" kern="0" dirty="0">
                <a:solidFill>
                  <a:srgbClr val="FF0000"/>
                </a:solidFill>
              </a:rPr>
              <a:t>T</a:t>
            </a:r>
            <a:r>
              <a:rPr lang="fr-FR" sz="3200" kern="0" baseline="30000" dirty="0">
                <a:solidFill>
                  <a:prstClr val="black"/>
                </a:solidFill>
              </a:rPr>
              <a:t>4</a:t>
            </a:r>
            <a:endParaRPr lang="fr-FR" sz="3200" kern="0" dirty="0">
              <a:solidFill>
                <a:prstClr val="black"/>
              </a:solidFill>
            </a:endParaRPr>
          </a:p>
          <a:p>
            <a:pPr defTabSz="914364">
              <a:defRPr/>
            </a:pPr>
            <a:endParaRPr lang="fr-FR" sz="1000" kern="0" smtClean="0">
              <a:solidFill>
                <a:prstClr val="black"/>
              </a:solidFill>
            </a:endParaRPr>
          </a:p>
          <a:p>
            <a:pPr defTabSz="914364">
              <a:defRPr/>
            </a:pPr>
            <a:r>
              <a:rPr lang="fr-FR" sz="3200" kern="0" smtClean="0">
                <a:solidFill>
                  <a:prstClr val="black"/>
                </a:solidFill>
              </a:rPr>
              <a:t>Rn(</a:t>
            </a:r>
            <a:r>
              <a:rPr lang="fr-FR" sz="3200" b="1" kern="0" smtClean="0">
                <a:solidFill>
                  <a:srgbClr val="FF0000"/>
                </a:solidFill>
              </a:rPr>
              <a:t>T</a:t>
            </a:r>
            <a:r>
              <a:rPr lang="fr-FR" sz="3200" kern="0" dirty="0"/>
              <a:t>)</a:t>
            </a:r>
            <a:r>
              <a:rPr lang="fr-FR" sz="3200" kern="0" dirty="0">
                <a:solidFill>
                  <a:prstClr val="black"/>
                </a:solidFill>
              </a:rPr>
              <a:t> = H(</a:t>
            </a:r>
            <a:r>
              <a:rPr lang="fr-FR" sz="3200" b="1" kern="0" dirty="0">
                <a:solidFill>
                  <a:srgbClr val="FF0000"/>
                </a:solidFill>
              </a:rPr>
              <a:t>T</a:t>
            </a:r>
            <a:r>
              <a:rPr lang="fr-FR" sz="3200" kern="0" dirty="0"/>
              <a:t>)</a:t>
            </a:r>
            <a:r>
              <a:rPr lang="fr-FR" sz="3200" kern="0" dirty="0">
                <a:solidFill>
                  <a:prstClr val="black"/>
                </a:solidFill>
              </a:rPr>
              <a:t> + LE(</a:t>
            </a:r>
            <a:r>
              <a:rPr lang="fr-FR" sz="3200" b="1" kern="0" dirty="0">
                <a:solidFill>
                  <a:srgbClr val="FF0000"/>
                </a:solidFill>
              </a:rPr>
              <a:t>T</a:t>
            </a:r>
            <a:r>
              <a:rPr lang="fr-FR" sz="3200" kern="0" dirty="0"/>
              <a:t>)</a:t>
            </a:r>
            <a:r>
              <a:rPr lang="fr-FR" sz="3200" kern="0" dirty="0">
                <a:solidFill>
                  <a:prstClr val="black"/>
                </a:solidFill>
              </a:rPr>
              <a:t> + G(</a:t>
            </a:r>
            <a:r>
              <a:rPr lang="fr-FR" sz="3200" b="1" kern="0" dirty="0">
                <a:solidFill>
                  <a:srgbClr val="FF0000"/>
                </a:solidFill>
              </a:rPr>
              <a:t>T</a:t>
            </a:r>
            <a:r>
              <a:rPr lang="fr-FR" sz="3200" kern="0" dirty="0"/>
              <a:t>)</a:t>
            </a:r>
            <a:endParaRPr lang="fr-FR" sz="3200" kern="0" baseline="30000" dirty="0">
              <a:solidFill>
                <a:prstClr val="black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6226" y="4204479"/>
            <a:ext cx="1473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64">
              <a:defRPr/>
            </a:pPr>
            <a:r>
              <a:rPr lang="fr-FR" i="1" kern="0">
                <a:solidFill>
                  <a:schemeClr val="bg2">
                    <a:lumMod val="50000"/>
                  </a:schemeClr>
                </a:solidFill>
              </a:rPr>
              <a:t>Net Radiation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37660" y="5473673"/>
            <a:ext cx="3246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64">
              <a:defRPr/>
            </a:pPr>
            <a:r>
              <a:rPr lang="fr-FR" i="1" kern="0">
                <a:solidFill>
                  <a:schemeClr val="bg1">
                    <a:lumMod val="50000"/>
                  </a:schemeClr>
                </a:solidFill>
              </a:rPr>
              <a:t>Sensible    </a:t>
            </a:r>
            <a:r>
              <a:rPr lang="fr-FR" i="1" kern="0" smtClean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fr-FR" i="1" kern="0">
                <a:solidFill>
                  <a:schemeClr val="bg1">
                    <a:lumMod val="50000"/>
                  </a:schemeClr>
                </a:solidFill>
              </a:rPr>
              <a:t>Latent   </a:t>
            </a:r>
            <a:r>
              <a:rPr lang="fr-FR" i="1" kern="0" smtClean="0">
                <a:solidFill>
                  <a:schemeClr val="bg1">
                    <a:lumMod val="50000"/>
                  </a:schemeClr>
                </a:solidFill>
              </a:rPr>
              <a:t>       </a:t>
            </a:r>
            <a:r>
              <a:rPr lang="fr-FR" i="1" kern="0" dirty="0">
                <a:solidFill>
                  <a:schemeClr val="bg1">
                    <a:lumMod val="50000"/>
                  </a:schemeClr>
                </a:solidFill>
              </a:rPr>
              <a:t>Ground</a:t>
            </a:r>
          </a:p>
        </p:txBody>
      </p:sp>
      <p:grpSp>
        <p:nvGrpSpPr>
          <p:cNvPr id="34" name="Groupe 33"/>
          <p:cNvGrpSpPr/>
          <p:nvPr/>
        </p:nvGrpSpPr>
        <p:grpSpPr>
          <a:xfrm>
            <a:off x="3387604" y="4100086"/>
            <a:ext cx="2416283" cy="345622"/>
            <a:chOff x="9227344" y="1566587"/>
            <a:chExt cx="1364456" cy="218657"/>
          </a:xfrm>
        </p:grpSpPr>
        <p:cxnSp>
          <p:nvCxnSpPr>
            <p:cNvPr id="35" name="Connecteur droit 34"/>
            <p:cNvCxnSpPr/>
            <p:nvPr/>
          </p:nvCxnSpPr>
          <p:spPr>
            <a:xfrm>
              <a:off x="9227344" y="1569244"/>
              <a:ext cx="1364456" cy="0"/>
            </a:xfrm>
            <a:prstGeom prst="line">
              <a:avLst/>
            </a:prstGeom>
            <a:ln>
              <a:solidFill>
                <a:srgbClr val="FF0000">
                  <a:alpha val="6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/>
            <p:nvPr/>
          </p:nvCxnSpPr>
          <p:spPr>
            <a:xfrm>
              <a:off x="9227344" y="1569244"/>
              <a:ext cx="0" cy="216000"/>
            </a:xfrm>
            <a:prstGeom prst="straightConnector1">
              <a:avLst/>
            </a:prstGeom>
            <a:ln>
              <a:solidFill>
                <a:srgbClr val="FF0000">
                  <a:alpha val="69804"/>
                </a:srgb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/>
            <p:cNvCxnSpPr/>
            <p:nvPr/>
          </p:nvCxnSpPr>
          <p:spPr>
            <a:xfrm>
              <a:off x="9629776" y="1569244"/>
              <a:ext cx="0" cy="216000"/>
            </a:xfrm>
            <a:prstGeom prst="straightConnector1">
              <a:avLst/>
            </a:prstGeom>
            <a:ln>
              <a:solidFill>
                <a:srgbClr val="FF0000">
                  <a:alpha val="69804"/>
                </a:srgb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/>
            <p:nvPr/>
          </p:nvCxnSpPr>
          <p:spPr>
            <a:xfrm>
              <a:off x="10236995" y="1569244"/>
              <a:ext cx="0" cy="216000"/>
            </a:xfrm>
            <a:prstGeom prst="straightConnector1">
              <a:avLst/>
            </a:prstGeom>
            <a:ln>
              <a:solidFill>
                <a:srgbClr val="FF0000">
                  <a:alpha val="69804"/>
                </a:srgb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/>
            <p:nvPr/>
          </p:nvCxnSpPr>
          <p:spPr>
            <a:xfrm>
              <a:off x="10589420" y="1566587"/>
              <a:ext cx="0" cy="216000"/>
            </a:xfrm>
            <a:prstGeom prst="straightConnector1">
              <a:avLst/>
            </a:prstGeom>
            <a:ln>
              <a:solidFill>
                <a:srgbClr val="FF0000">
                  <a:alpha val="69804"/>
                </a:srgb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2721" y="3814758"/>
            <a:ext cx="441266" cy="449892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367228" y="3652192"/>
            <a:ext cx="4229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64">
              <a:defRPr/>
            </a:pPr>
            <a:r>
              <a:rPr lang="fr-FR" b="1" i="1" kern="0" smtClean="0"/>
              <a:t>Surface energy balance: </a:t>
            </a:r>
            <a:r>
              <a:rPr lang="fr-FR" i="1" kern="0" smtClean="0">
                <a:solidFill>
                  <a:schemeClr val="bg1">
                    <a:lumMod val="50000"/>
                  </a:schemeClr>
                </a:solidFill>
              </a:rPr>
              <a:t>TRISHNA Level 2B</a:t>
            </a:r>
            <a:endParaRPr lang="fr-FR" i="1" ker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20454" y="2003287"/>
            <a:ext cx="292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>
                <a:solidFill>
                  <a:srgbClr val="C00000"/>
                </a:solidFill>
              </a:rPr>
              <a:t>λ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74709" y="1992848"/>
            <a:ext cx="292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>
                <a:solidFill>
                  <a:srgbClr val="0000FF"/>
                </a:solidFill>
              </a:rPr>
              <a:t>λ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149356" y="1992685"/>
            <a:ext cx="292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>
                <a:solidFill>
                  <a:srgbClr val="0000FF"/>
                </a:solidFill>
              </a:rPr>
              <a:t>λ</a:t>
            </a:r>
            <a:endParaRPr lang="en-US">
              <a:solidFill>
                <a:srgbClr val="0000FF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5883181" y="5262114"/>
            <a:ext cx="2075729" cy="1163304"/>
            <a:chOff x="5862503" y="5142872"/>
            <a:chExt cx="2075729" cy="1163304"/>
          </a:xfrm>
        </p:grpSpPr>
        <p:sp>
          <p:nvSpPr>
            <p:cNvPr id="47" name="Rectangle à coins arrondis 46"/>
            <p:cNvSpPr/>
            <p:nvPr/>
          </p:nvSpPr>
          <p:spPr>
            <a:xfrm>
              <a:off x="5862503" y="5142872"/>
              <a:ext cx="2075729" cy="1163304"/>
            </a:xfrm>
            <a:prstGeom prst="roundRect">
              <a:avLst>
                <a:gd name="adj" fmla="val 25409"/>
              </a:avLst>
            </a:prstGeom>
            <a:solidFill>
              <a:srgbClr val="B3FD9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60" i="1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937857" y="5900627"/>
              <a:ext cx="19736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kern="0" smtClean="0">
                  <a:solidFill>
                    <a:schemeClr val="accent6">
                      <a:lumMod val="50000"/>
                    </a:schemeClr>
                  </a:solidFill>
                </a:rPr>
                <a:t>Evapotranspiration</a:t>
              </a:r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cxnSp>
        <p:nvCxnSpPr>
          <p:cNvPr id="6" name="Connecteur en angle 5"/>
          <p:cNvCxnSpPr>
            <a:stCxn id="33" idx="2"/>
          </p:cNvCxnSpPr>
          <p:nvPr/>
        </p:nvCxnSpPr>
        <p:spPr>
          <a:xfrm rot="16200000" flipH="1">
            <a:off x="4538318" y="4865547"/>
            <a:ext cx="283896" cy="223881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4378780" y="4124093"/>
            <a:ext cx="628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smtClean="0"/>
              <a:t>LEVEL 2</a:t>
            </a:r>
            <a:endParaRPr lang="en-US" sz="1050" b="1"/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717" y="2899934"/>
            <a:ext cx="441266" cy="449892"/>
          </a:xfrm>
          <a:prstGeom prst="rect">
            <a:avLst/>
          </a:prstGeom>
        </p:spPr>
      </p:pic>
      <p:sp>
        <p:nvSpPr>
          <p:cNvPr id="50" name="ZoneTexte 49"/>
          <p:cNvSpPr txBox="1"/>
          <p:nvPr/>
        </p:nvSpPr>
        <p:spPr>
          <a:xfrm>
            <a:off x="654402" y="3209269"/>
            <a:ext cx="628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smtClean="0"/>
              <a:t>LEVEL 1</a:t>
            </a:r>
            <a:endParaRPr lang="en-US" sz="1050" b="1"/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2464" y="5351688"/>
            <a:ext cx="1257161" cy="74187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0" name="Groupe 19"/>
          <p:cNvGrpSpPr/>
          <p:nvPr/>
        </p:nvGrpSpPr>
        <p:grpSpPr>
          <a:xfrm>
            <a:off x="8463899" y="1561378"/>
            <a:ext cx="3436652" cy="4409106"/>
            <a:chOff x="8463899" y="1561378"/>
            <a:chExt cx="3436652" cy="4409106"/>
          </a:xfrm>
        </p:grpSpPr>
        <p:grpSp>
          <p:nvGrpSpPr>
            <p:cNvPr id="18" name="Groupe 17"/>
            <p:cNvGrpSpPr/>
            <p:nvPr/>
          </p:nvGrpSpPr>
          <p:grpSpPr>
            <a:xfrm>
              <a:off x="8463899" y="1561378"/>
              <a:ext cx="3436652" cy="4295145"/>
              <a:chOff x="8469238" y="1620909"/>
              <a:chExt cx="3436652" cy="4062566"/>
            </a:xfrm>
          </p:grpSpPr>
          <p:pic>
            <p:nvPicPr>
              <p:cNvPr id="30" name="Image 29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69238" y="1620909"/>
                <a:ext cx="3436652" cy="4062566"/>
              </a:xfrm>
              <a:prstGeom prst="rect">
                <a:avLst/>
              </a:prstGeom>
            </p:spPr>
          </p:pic>
          <p:sp>
            <p:nvSpPr>
              <p:cNvPr id="17" name="Triangle rectangle 16"/>
              <p:cNvSpPr/>
              <p:nvPr/>
            </p:nvSpPr>
            <p:spPr>
              <a:xfrm rot="5400000">
                <a:off x="8519848" y="1637197"/>
                <a:ext cx="356627" cy="35435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ZoneTexte 40"/>
            <p:cNvSpPr txBox="1"/>
            <p:nvPr/>
          </p:nvSpPr>
          <p:spPr>
            <a:xfrm flipH="1">
              <a:off x="9987810" y="5724263"/>
              <a:ext cx="17597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i="1"/>
                <a:t>From Bonan, Science 2008</a:t>
              </a:r>
              <a:endParaRPr lang="en-US" sz="1000" i="1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349776" y="1656664"/>
              <a:ext cx="1664898" cy="1893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9101145" y="1287332"/>
            <a:ext cx="2230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64">
              <a:defRPr/>
            </a:pPr>
            <a:r>
              <a:rPr lang="fr-FR" b="1" i="1" kern="0" smtClean="0"/>
              <a:t>Surface energy fluxes</a:t>
            </a:r>
            <a:endParaRPr lang="fr-FR" i="1" ker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59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ZoneTexte 81"/>
          <p:cNvSpPr txBox="1"/>
          <p:nvPr/>
        </p:nvSpPr>
        <p:spPr>
          <a:xfrm>
            <a:off x="5465653" y="5708135"/>
            <a:ext cx="929061" cy="43088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b="1" smtClean="0"/>
              <a:t>Satellite Acquisition</a:t>
            </a:r>
            <a:endParaRPr lang="en-US" sz="1100" b="1"/>
          </a:p>
        </p:txBody>
      </p:sp>
      <p:sp>
        <p:nvSpPr>
          <p:cNvPr id="84" name="ZoneTexte 83"/>
          <p:cNvSpPr txBox="1"/>
          <p:nvPr/>
        </p:nvSpPr>
        <p:spPr>
          <a:xfrm>
            <a:off x="6632205" y="5704571"/>
            <a:ext cx="929061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smtClean="0"/>
              <a:t>Level 3</a:t>
            </a:r>
          </a:p>
          <a:p>
            <a:pPr algn="ctr"/>
            <a:r>
              <a:rPr lang="fr-FR" sz="1200" b="1" smtClean="0"/>
              <a:t>Product</a:t>
            </a:r>
            <a:endParaRPr lang="en-US" sz="1200" b="1"/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4618" y="1537191"/>
            <a:ext cx="665923" cy="1516240"/>
          </a:xfrm>
          <a:prstGeom prst="rect">
            <a:avLst/>
          </a:prstGeom>
        </p:spPr>
      </p:pic>
      <p:sp>
        <p:nvSpPr>
          <p:cNvPr id="2" name="Flèche droite 1"/>
          <p:cNvSpPr/>
          <p:nvPr/>
        </p:nvSpPr>
        <p:spPr>
          <a:xfrm>
            <a:off x="972547" y="2923910"/>
            <a:ext cx="11056463" cy="512743"/>
          </a:xfrm>
          <a:prstGeom prst="rightArrow">
            <a:avLst/>
          </a:prstGeom>
          <a:gradFill>
            <a:gsLst>
              <a:gs pos="55000">
                <a:srgbClr val="FFFF00"/>
              </a:gs>
              <a:gs pos="0">
                <a:srgbClr val="0070C0"/>
              </a:gs>
              <a:gs pos="100000">
                <a:srgbClr val="FF0000"/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231350" y="166088"/>
            <a:ext cx="918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b="1" smtClean="0">
                <a:solidFill>
                  <a:srgbClr val="C00000"/>
                </a:solidFill>
              </a:rPr>
              <a:t>Timeliness of evapotranspiration products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36216" y="6426327"/>
            <a:ext cx="52296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8E2540F6-8332-4F2F-87BF-1C5DE98388EC}" type="slidenum">
              <a:rPr lang="en-US" b="0" smtClean="0"/>
              <a:pPr/>
              <a:t>21</a:t>
            </a:fld>
            <a:endParaRPr lang="en-US" b="0"/>
          </a:p>
        </p:txBody>
      </p:sp>
      <p:sp>
        <p:nvSpPr>
          <p:cNvPr id="15" name="ZoneTexte 14"/>
          <p:cNvSpPr txBox="1"/>
          <p:nvPr/>
        </p:nvSpPr>
        <p:spPr>
          <a:xfrm>
            <a:off x="972547" y="2389882"/>
            <a:ext cx="105781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mtClean="0"/>
              <a:t>Healthy crop</a:t>
            </a:r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>
            <a:off x="2252695" y="2112879"/>
            <a:ext cx="1650466" cy="9233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mtClean="0"/>
              <a:t>Stomatal</a:t>
            </a:r>
          </a:p>
          <a:p>
            <a:pPr algn="ctr"/>
            <a:r>
              <a:rPr lang="fr-FR" smtClean="0"/>
              <a:t>Closure to limit water losses</a:t>
            </a:r>
            <a:endParaRPr lang="en-US"/>
          </a:p>
        </p:txBody>
      </p:sp>
      <p:sp>
        <p:nvSpPr>
          <p:cNvPr id="28" name="ZoneTexte 27"/>
          <p:cNvSpPr txBox="1"/>
          <p:nvPr/>
        </p:nvSpPr>
        <p:spPr>
          <a:xfrm>
            <a:off x="4138828" y="2367740"/>
            <a:ext cx="1242428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mtClean="0"/>
              <a:t>Plant heating up</a:t>
            </a:r>
            <a:endParaRPr lang="en-US"/>
          </a:p>
        </p:txBody>
      </p:sp>
      <p:sp>
        <p:nvSpPr>
          <p:cNvPr id="29" name="ZoneTexte 28"/>
          <p:cNvSpPr txBox="1"/>
          <p:nvPr/>
        </p:nvSpPr>
        <p:spPr>
          <a:xfrm>
            <a:off x="5263953" y="4214088"/>
            <a:ext cx="2038350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/>
              <a:t>D</a:t>
            </a:r>
            <a:r>
              <a:rPr lang="fr-FR" smtClean="0"/>
              <a:t>etectable with TIR</a:t>
            </a:r>
            <a:endParaRPr lang="en-US"/>
          </a:p>
        </p:txBody>
      </p:sp>
      <p:sp>
        <p:nvSpPr>
          <p:cNvPr id="31" name="ZoneTexte 30"/>
          <p:cNvSpPr txBox="1"/>
          <p:nvPr/>
        </p:nvSpPr>
        <p:spPr>
          <a:xfrm>
            <a:off x="7366648" y="4325134"/>
            <a:ext cx="840494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mtClean="0"/>
              <a:t>Water supply</a:t>
            </a:r>
            <a:endParaRPr lang="en-US"/>
          </a:p>
        </p:txBody>
      </p:sp>
      <p:sp>
        <p:nvSpPr>
          <p:cNvPr id="32" name="ZoneTexte 31"/>
          <p:cNvSpPr txBox="1"/>
          <p:nvPr/>
        </p:nvSpPr>
        <p:spPr>
          <a:xfrm>
            <a:off x="8278970" y="4798170"/>
            <a:ext cx="1225820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mtClean="0"/>
              <a:t>Stomata</a:t>
            </a:r>
          </a:p>
          <a:p>
            <a:pPr algn="ctr"/>
            <a:r>
              <a:rPr lang="fr-FR"/>
              <a:t>r</a:t>
            </a:r>
            <a:r>
              <a:rPr lang="fr-FR" smtClean="0"/>
              <a:t>e-opening</a:t>
            </a:r>
            <a:endParaRPr lang="en-US"/>
          </a:p>
        </p:txBody>
      </p:sp>
      <p:sp>
        <p:nvSpPr>
          <p:cNvPr id="35" name="ZoneTexte 34"/>
          <p:cNvSpPr txBox="1"/>
          <p:nvPr/>
        </p:nvSpPr>
        <p:spPr>
          <a:xfrm>
            <a:off x="7151861" y="2389877"/>
            <a:ext cx="1689919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mtClean="0"/>
              <a:t>Reduced photosynthesis</a:t>
            </a:r>
            <a:endParaRPr lang="en-US"/>
          </a:p>
        </p:txBody>
      </p:sp>
      <p:sp>
        <p:nvSpPr>
          <p:cNvPr id="36" name="ZoneTexte 35"/>
          <p:cNvSpPr txBox="1"/>
          <p:nvPr/>
        </p:nvSpPr>
        <p:spPr>
          <a:xfrm>
            <a:off x="9103257" y="2370552"/>
            <a:ext cx="200615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mtClean="0"/>
              <a:t>Reduced dry matter production</a:t>
            </a:r>
            <a:endParaRPr lang="en-US"/>
          </a:p>
        </p:txBody>
      </p:sp>
      <p:sp>
        <p:nvSpPr>
          <p:cNvPr id="37" name="ZoneTexte 36"/>
          <p:cNvSpPr txBox="1"/>
          <p:nvPr/>
        </p:nvSpPr>
        <p:spPr>
          <a:xfrm>
            <a:off x="1573774" y="1466548"/>
            <a:ext cx="1057815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mtClean="0"/>
              <a:t>Water deficit</a:t>
            </a:r>
            <a:endParaRPr lang="en-US"/>
          </a:p>
        </p:txBody>
      </p:sp>
      <p:sp>
        <p:nvSpPr>
          <p:cNvPr id="40" name="ZoneTexte 39"/>
          <p:cNvSpPr txBox="1"/>
          <p:nvPr/>
        </p:nvSpPr>
        <p:spPr>
          <a:xfrm>
            <a:off x="8640712" y="1325814"/>
            <a:ext cx="2629268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mtClean="0"/>
              <a:t>Detectable with VNIR</a:t>
            </a:r>
            <a:endParaRPr lang="en-US"/>
          </a:p>
        </p:txBody>
      </p:sp>
      <p:cxnSp>
        <p:nvCxnSpPr>
          <p:cNvPr id="5" name="Connecteur droit avec flèche 4"/>
          <p:cNvCxnSpPr>
            <a:stCxn id="37" idx="2"/>
          </p:cNvCxnSpPr>
          <p:nvPr/>
        </p:nvCxnSpPr>
        <p:spPr>
          <a:xfrm flipH="1">
            <a:off x="2102681" y="2112879"/>
            <a:ext cx="1" cy="357939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lèche droite 40"/>
          <p:cNvSpPr/>
          <p:nvPr/>
        </p:nvSpPr>
        <p:spPr>
          <a:xfrm>
            <a:off x="972547" y="5339386"/>
            <a:ext cx="11086629" cy="512743"/>
          </a:xfrm>
          <a:prstGeom prst="rightArrow">
            <a:avLst/>
          </a:prstGeom>
          <a:gradFill>
            <a:gsLst>
              <a:gs pos="51000">
                <a:srgbClr val="FFFF00"/>
              </a:gs>
              <a:gs pos="0">
                <a:srgbClr val="0070C0"/>
              </a:gs>
              <a:gs pos="67000">
                <a:srgbClr val="0070C0"/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onnecteur droit 19"/>
          <p:cNvCxnSpPr/>
          <p:nvPr/>
        </p:nvCxnSpPr>
        <p:spPr>
          <a:xfrm>
            <a:off x="8892172" y="1325814"/>
            <a:ext cx="0" cy="171039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7778432" y="5026333"/>
            <a:ext cx="0" cy="408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1034859" y="4765188"/>
            <a:ext cx="105781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mtClean="0"/>
              <a:t>Healthy crop</a:t>
            </a:r>
            <a:endParaRPr lang="en-US"/>
          </a:p>
        </p:txBody>
      </p:sp>
      <p:sp>
        <p:nvSpPr>
          <p:cNvPr id="45" name="ZoneTexte 44"/>
          <p:cNvSpPr txBox="1"/>
          <p:nvPr/>
        </p:nvSpPr>
        <p:spPr>
          <a:xfrm>
            <a:off x="2315007" y="4488185"/>
            <a:ext cx="1650466" cy="9233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mtClean="0"/>
              <a:t>Stomatal</a:t>
            </a:r>
          </a:p>
          <a:p>
            <a:pPr algn="ctr"/>
            <a:r>
              <a:rPr lang="fr-FR" smtClean="0"/>
              <a:t>Closure to limit water losses</a:t>
            </a:r>
            <a:endParaRPr lang="en-US"/>
          </a:p>
        </p:txBody>
      </p:sp>
      <p:sp>
        <p:nvSpPr>
          <p:cNvPr id="46" name="ZoneTexte 45"/>
          <p:cNvSpPr txBox="1"/>
          <p:nvPr/>
        </p:nvSpPr>
        <p:spPr>
          <a:xfrm>
            <a:off x="4201140" y="4743046"/>
            <a:ext cx="1242428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mtClean="0"/>
              <a:t>Plant heating up</a:t>
            </a:r>
            <a:endParaRPr lang="en-US"/>
          </a:p>
        </p:txBody>
      </p:sp>
      <p:cxnSp>
        <p:nvCxnSpPr>
          <p:cNvPr id="42" name="Connecteur droit 41"/>
          <p:cNvCxnSpPr/>
          <p:nvPr/>
        </p:nvCxnSpPr>
        <p:spPr>
          <a:xfrm>
            <a:off x="5348504" y="3724003"/>
            <a:ext cx="0" cy="171039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9923452" y="4798170"/>
            <a:ext cx="105781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mtClean="0"/>
              <a:t>Healthy crop</a:t>
            </a:r>
            <a:endParaRPr lang="en-US"/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474" y="4229861"/>
            <a:ext cx="749858" cy="1121785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824" y="1887862"/>
            <a:ext cx="749858" cy="1121785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7050" y="4237278"/>
            <a:ext cx="749858" cy="1121785"/>
          </a:xfrm>
          <a:prstGeom prst="rect">
            <a:avLst/>
          </a:prstGeom>
        </p:spPr>
      </p:pic>
      <p:grpSp>
        <p:nvGrpSpPr>
          <p:cNvPr id="60" name="Groupe 59"/>
          <p:cNvGrpSpPr/>
          <p:nvPr/>
        </p:nvGrpSpPr>
        <p:grpSpPr>
          <a:xfrm>
            <a:off x="4610433" y="1595375"/>
            <a:ext cx="446890" cy="657709"/>
            <a:chOff x="4610433" y="1595375"/>
            <a:chExt cx="446890" cy="657709"/>
          </a:xfrm>
        </p:grpSpPr>
        <p:pic>
          <p:nvPicPr>
            <p:cNvPr id="55" name="Image 5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05864" y="1617517"/>
              <a:ext cx="223397" cy="635567"/>
            </a:xfrm>
            <a:prstGeom prst="rect">
              <a:avLst/>
            </a:prstGeom>
          </p:spPr>
        </p:pic>
        <p:sp>
          <p:nvSpPr>
            <p:cNvPr id="56" name="Rectangle 55"/>
            <p:cNvSpPr/>
            <p:nvPr/>
          </p:nvSpPr>
          <p:spPr>
            <a:xfrm>
              <a:off x="4805992" y="1624720"/>
              <a:ext cx="50377" cy="4036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976578" y="1595375"/>
              <a:ext cx="80745" cy="463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lèche vers le haut 58"/>
            <p:cNvSpPr/>
            <p:nvPr/>
          </p:nvSpPr>
          <p:spPr>
            <a:xfrm>
              <a:off x="4610433" y="1705552"/>
              <a:ext cx="167368" cy="417733"/>
            </a:xfrm>
            <a:prstGeom prst="upArrow">
              <a:avLst/>
            </a:prstGeom>
            <a:gradFill>
              <a:gsLst>
                <a:gs pos="49000">
                  <a:srgbClr val="FFFF00"/>
                </a:gs>
                <a:gs pos="0">
                  <a:srgbClr val="0070C0"/>
                </a:gs>
                <a:gs pos="86000">
                  <a:srgbClr val="FF00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" name="Image 6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1266" y="3880775"/>
            <a:ext cx="434332" cy="429808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7621" y="3641414"/>
            <a:ext cx="628085" cy="708756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8347" y="3670615"/>
            <a:ext cx="662566" cy="679555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8900" y="4104762"/>
            <a:ext cx="662566" cy="679555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5698" y="991333"/>
            <a:ext cx="553952" cy="558258"/>
          </a:xfrm>
          <a:prstGeom prst="rect">
            <a:avLst/>
          </a:prstGeom>
        </p:spPr>
      </p:pic>
      <p:grpSp>
        <p:nvGrpSpPr>
          <p:cNvPr id="67" name="Groupe 66"/>
          <p:cNvGrpSpPr/>
          <p:nvPr/>
        </p:nvGrpSpPr>
        <p:grpSpPr>
          <a:xfrm>
            <a:off x="4538734" y="4009939"/>
            <a:ext cx="446890" cy="657709"/>
            <a:chOff x="4610433" y="1595375"/>
            <a:chExt cx="446890" cy="657709"/>
          </a:xfrm>
        </p:grpSpPr>
        <p:pic>
          <p:nvPicPr>
            <p:cNvPr id="68" name="Image 6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05864" y="1617517"/>
              <a:ext cx="223397" cy="635567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4805992" y="1624720"/>
              <a:ext cx="50377" cy="4036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976578" y="1595375"/>
              <a:ext cx="80745" cy="463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lèche vers le haut 70"/>
            <p:cNvSpPr/>
            <p:nvPr/>
          </p:nvSpPr>
          <p:spPr>
            <a:xfrm>
              <a:off x="4610433" y="1705552"/>
              <a:ext cx="167368" cy="417733"/>
            </a:xfrm>
            <a:prstGeom prst="upArrow">
              <a:avLst/>
            </a:prstGeom>
            <a:gradFill>
              <a:gsLst>
                <a:gs pos="49000">
                  <a:srgbClr val="FFFF00"/>
                </a:gs>
                <a:gs pos="0">
                  <a:srgbClr val="0070C0"/>
                </a:gs>
                <a:gs pos="86000">
                  <a:srgbClr val="FF00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e 86"/>
          <p:cNvGrpSpPr/>
          <p:nvPr/>
        </p:nvGrpSpPr>
        <p:grpSpPr>
          <a:xfrm>
            <a:off x="5785190" y="5132503"/>
            <a:ext cx="1443196" cy="346598"/>
            <a:chOff x="5785190" y="5201083"/>
            <a:chExt cx="1443196" cy="346598"/>
          </a:xfrm>
        </p:grpSpPr>
        <p:sp>
          <p:nvSpPr>
            <p:cNvPr id="81" name="Triangle isocèle 80"/>
            <p:cNvSpPr/>
            <p:nvPr/>
          </p:nvSpPr>
          <p:spPr>
            <a:xfrm flipV="1">
              <a:off x="5785190" y="5230725"/>
              <a:ext cx="282547" cy="316956"/>
            </a:xfrm>
            <a:prstGeom prst="triangle">
              <a:avLst/>
            </a:prstGeom>
            <a:solidFill>
              <a:srgbClr val="F673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riangle isocèle 82"/>
            <p:cNvSpPr/>
            <p:nvPr/>
          </p:nvSpPr>
          <p:spPr>
            <a:xfrm flipV="1">
              <a:off x="6945839" y="5230725"/>
              <a:ext cx="282547" cy="316956"/>
            </a:xfrm>
            <a:prstGeom prst="triangle">
              <a:avLst/>
            </a:prstGeom>
            <a:solidFill>
              <a:srgbClr val="F673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Connecteur droit 85"/>
            <p:cNvCxnSpPr/>
            <p:nvPr/>
          </p:nvCxnSpPr>
          <p:spPr>
            <a:xfrm>
              <a:off x="5786611" y="5201083"/>
              <a:ext cx="1440000" cy="0"/>
            </a:xfrm>
            <a:prstGeom prst="line">
              <a:avLst/>
            </a:prstGeom>
            <a:ln w="63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/>
          <p:cNvGrpSpPr>
            <a:grpSpLocks noChangeAspect="1"/>
          </p:cNvGrpSpPr>
          <p:nvPr/>
        </p:nvGrpSpPr>
        <p:grpSpPr>
          <a:xfrm>
            <a:off x="6242362" y="4800226"/>
            <a:ext cx="540000" cy="541159"/>
            <a:chOff x="5293093" y="4269344"/>
            <a:chExt cx="1617846" cy="1621318"/>
          </a:xfrm>
        </p:grpSpPr>
        <p:pic>
          <p:nvPicPr>
            <p:cNvPr id="62" name="Image 61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3093" y="4269344"/>
              <a:ext cx="1617846" cy="1621318"/>
            </a:xfrm>
            <a:prstGeom prst="rect">
              <a:avLst/>
            </a:prstGeom>
          </p:spPr>
        </p:pic>
        <p:sp>
          <p:nvSpPr>
            <p:cNvPr id="78" name="Rectangle 77"/>
            <p:cNvSpPr/>
            <p:nvPr/>
          </p:nvSpPr>
          <p:spPr>
            <a:xfrm>
              <a:off x="5293093" y="4922654"/>
              <a:ext cx="310645" cy="497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420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36216" y="6426327"/>
            <a:ext cx="52296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8E2540F6-8332-4F2F-87BF-1C5DE98388EC}" type="slidenum">
              <a:rPr lang="en-US" b="0" smtClean="0"/>
              <a:pPr/>
              <a:t>22</a:t>
            </a:fld>
            <a:endParaRPr lang="en-US" b="0"/>
          </a:p>
        </p:txBody>
      </p:sp>
      <p:sp>
        <p:nvSpPr>
          <p:cNvPr id="54" name="ZoneTexte 53"/>
          <p:cNvSpPr txBox="1"/>
          <p:nvPr/>
        </p:nvSpPr>
        <p:spPr>
          <a:xfrm>
            <a:off x="231350" y="166088"/>
            <a:ext cx="918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b="1" smtClean="0">
                <a:solidFill>
                  <a:srgbClr val="C00000"/>
                </a:solidFill>
              </a:rPr>
              <a:t>Summary / Takehome messages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09720" y="1088136"/>
            <a:ext cx="1082649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1600"/>
              <a:t>Evapotranspiration </a:t>
            </a:r>
            <a:r>
              <a:rPr lang="en-US" sz="1600" smtClean="0"/>
              <a:t>represents </a:t>
            </a:r>
            <a:r>
              <a:rPr lang="en-US" sz="1600"/>
              <a:t>the largest water loss component of continental surfaces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1600" smtClean="0"/>
              <a:t>Daily field-scale time series of evapotranspiration are key to </a:t>
            </a:r>
            <a:r>
              <a:rPr lang="en-US" sz="1600"/>
              <a:t>rationalize the use of water for irrigated </a:t>
            </a:r>
            <a:r>
              <a:rPr lang="en-US" sz="1600" smtClean="0"/>
              <a:t>agriculture</a:t>
            </a:r>
            <a:endParaRPr lang="fr-FR" sz="1600" smtClean="0"/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fr-FR" sz="1600" smtClean="0"/>
              <a:t>Evapotranspiration can be estimated as a residue of the surface energy balance equation, with land surface temperature as a major forcing variable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fr-FR" sz="1600" smtClean="0"/>
              <a:t>Timeliness is critical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fr-FR" sz="1600" smtClean="0"/>
              <a:t>Besides agriculture, many science and applications will benefit from high revisit &amp; high resolution </a:t>
            </a:r>
            <a:r>
              <a:rPr lang="fr-FR" sz="1600"/>
              <a:t>&amp; high performance global </a:t>
            </a:r>
            <a:r>
              <a:rPr lang="fr-FR" sz="1600" smtClean="0"/>
              <a:t>surface temperature measurements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fr-FR" sz="1600" smtClean="0"/>
              <a:t>Challenges to deal with the thermal infrared signal: turbulence, directional anisotropy, pixel heterogeneity 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fr-FR" sz="1600" smtClean="0"/>
              <a:t>Also technical challenges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fr-FR" sz="1600" smtClean="0"/>
              <a:t>Calibration &amp; validation is challenging and will benefit from international synergies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fr-FR" sz="1600" smtClean="0"/>
              <a:t>TRISHNA is the frontrunner of this new generation of satellite missions</a:t>
            </a:r>
            <a:endParaRPr lang="en-US" sz="1600"/>
          </a:p>
        </p:txBody>
      </p:sp>
      <p:sp>
        <p:nvSpPr>
          <p:cNvPr id="7" name="ZoneTexte 6"/>
          <p:cNvSpPr txBox="1"/>
          <p:nvPr/>
        </p:nvSpPr>
        <p:spPr>
          <a:xfrm>
            <a:off x="709720" y="6056995"/>
            <a:ext cx="3387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rgbClr val="0070C0"/>
                </a:solidFill>
              </a:rPr>
              <a:t>Contact: 	</a:t>
            </a:r>
            <a:r>
              <a:rPr lang="fr-FR" i="1" smtClean="0">
                <a:solidFill>
                  <a:srgbClr val="0070C0"/>
                </a:solidFill>
              </a:rPr>
              <a:t>Philippe.Gamet@cnes.fr</a:t>
            </a:r>
            <a:endParaRPr lang="en-US" i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8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73182" y="2991584"/>
            <a:ext cx="918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smtClean="0">
                <a:solidFill>
                  <a:srgbClr val="C00000"/>
                </a:solidFill>
              </a:rPr>
              <a:t>Additional slides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36216" y="6426327"/>
            <a:ext cx="52296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8E2540F6-8332-4F2F-87BF-1C5DE98388EC}" type="slidenum">
              <a:rPr lang="en-US" b="0" smtClean="0"/>
              <a:pPr/>
              <a:t>23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77045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1F15C832-BA88-44B2-B74D-EBDA7A9ACE5F}" type="slidenum">
              <a:rPr lang="fr-FR" sz="1400" b="0" smtClean="0">
                <a:solidFill>
                  <a:schemeClr val="tx1"/>
                </a:solidFill>
              </a:rPr>
              <a:pPr algn="ctr"/>
              <a:t>24</a:t>
            </a:fld>
            <a:endParaRPr lang="fr-FR" sz="1400" b="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2041" y="1012951"/>
            <a:ext cx="2196000" cy="52913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167535" y="1004867"/>
            <a:ext cx="2688852" cy="38798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e 4"/>
          <p:cNvGrpSpPr/>
          <p:nvPr/>
        </p:nvGrpSpPr>
        <p:grpSpPr>
          <a:xfrm>
            <a:off x="2543021" y="1013947"/>
            <a:ext cx="6349043" cy="5305247"/>
            <a:chOff x="2543021" y="931651"/>
            <a:chExt cx="6349043" cy="5305247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43021" y="931651"/>
              <a:ext cx="6349043" cy="530524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410441" y="2130935"/>
              <a:ext cx="488459" cy="159508"/>
            </a:xfrm>
            <a:prstGeom prst="rect">
              <a:avLst/>
            </a:prstGeom>
            <a:solidFill>
              <a:srgbClr val="79D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213467" y="1939113"/>
              <a:ext cx="598160" cy="200789"/>
            </a:xfrm>
            <a:prstGeom prst="rect">
              <a:avLst/>
            </a:prstGeom>
            <a:solidFill>
              <a:srgbClr val="79D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e 8"/>
          <p:cNvGrpSpPr>
            <a:grpSpLocks noChangeAspect="1"/>
          </p:cNvGrpSpPr>
          <p:nvPr/>
        </p:nvGrpSpPr>
        <p:grpSpPr>
          <a:xfrm>
            <a:off x="5130408" y="5243628"/>
            <a:ext cx="449503" cy="360000"/>
            <a:chOff x="360000" y="3332532"/>
            <a:chExt cx="899005" cy="720000"/>
          </a:xfrm>
        </p:grpSpPr>
        <p:sp>
          <p:nvSpPr>
            <p:cNvPr id="10" name="Rectangle 9"/>
            <p:cNvSpPr/>
            <p:nvPr/>
          </p:nvSpPr>
          <p:spPr>
            <a:xfrm>
              <a:off x="360000" y="3332532"/>
              <a:ext cx="899005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2907" y="3487467"/>
              <a:ext cx="745597" cy="457722"/>
            </a:xfrm>
            <a:prstGeom prst="rect">
              <a:avLst/>
            </a:prstGeom>
          </p:spPr>
        </p:pic>
      </p:grpSp>
      <p:grpSp>
        <p:nvGrpSpPr>
          <p:cNvPr id="12" name="Groupe 11"/>
          <p:cNvGrpSpPr>
            <a:grpSpLocks noChangeAspect="1"/>
          </p:cNvGrpSpPr>
          <p:nvPr/>
        </p:nvGrpSpPr>
        <p:grpSpPr>
          <a:xfrm>
            <a:off x="5130408" y="5805703"/>
            <a:ext cx="383226" cy="360000"/>
            <a:chOff x="4110922" y="1577512"/>
            <a:chExt cx="1188000" cy="1116000"/>
          </a:xfrm>
        </p:grpSpPr>
        <p:sp>
          <p:nvSpPr>
            <p:cNvPr id="13" name="Rectangle 12"/>
            <p:cNvSpPr/>
            <p:nvPr/>
          </p:nvSpPr>
          <p:spPr>
            <a:xfrm>
              <a:off x="4110922" y="1577512"/>
              <a:ext cx="1188000" cy="11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Image 13" descr="legos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3003" y="1639628"/>
              <a:ext cx="946564" cy="946564"/>
            </a:xfrm>
            <a:prstGeom prst="rect">
              <a:avLst/>
            </a:prstGeom>
          </p:spPr>
        </p:pic>
      </p:grpSp>
      <p:grpSp>
        <p:nvGrpSpPr>
          <p:cNvPr id="15" name="Groupe 14"/>
          <p:cNvGrpSpPr>
            <a:grpSpLocks noChangeAspect="1"/>
          </p:cNvGrpSpPr>
          <p:nvPr/>
        </p:nvGrpSpPr>
        <p:grpSpPr>
          <a:xfrm>
            <a:off x="4711906" y="5719327"/>
            <a:ext cx="383226" cy="360000"/>
            <a:chOff x="9259132" y="1572208"/>
            <a:chExt cx="1188000" cy="1116000"/>
          </a:xfrm>
        </p:grpSpPr>
        <p:sp>
          <p:nvSpPr>
            <p:cNvPr id="16" name="Rectangle 15"/>
            <p:cNvSpPr/>
            <p:nvPr/>
          </p:nvSpPr>
          <p:spPr>
            <a:xfrm>
              <a:off x="9259132" y="1572208"/>
              <a:ext cx="1188000" cy="11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84533" y="1898942"/>
              <a:ext cx="1129467" cy="455218"/>
            </a:xfrm>
            <a:prstGeom prst="rect">
              <a:avLst/>
            </a:prstGeom>
          </p:spPr>
        </p:pic>
      </p:grpSp>
      <p:grpSp>
        <p:nvGrpSpPr>
          <p:cNvPr id="18" name="Groupe 17"/>
          <p:cNvGrpSpPr>
            <a:grpSpLocks noChangeAspect="1"/>
          </p:cNvGrpSpPr>
          <p:nvPr/>
        </p:nvGrpSpPr>
        <p:grpSpPr>
          <a:xfrm>
            <a:off x="5926359" y="5798847"/>
            <a:ext cx="383226" cy="360000"/>
            <a:chOff x="5083151" y="1528732"/>
            <a:chExt cx="1188000" cy="1116000"/>
          </a:xfrm>
        </p:grpSpPr>
        <p:sp>
          <p:nvSpPr>
            <p:cNvPr id="19" name="Rectangle 18"/>
            <p:cNvSpPr/>
            <p:nvPr/>
          </p:nvSpPr>
          <p:spPr>
            <a:xfrm>
              <a:off x="5083151" y="1528732"/>
              <a:ext cx="1188000" cy="11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Image 19" descr="lisah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2963" y="1973959"/>
              <a:ext cx="1087976" cy="270184"/>
            </a:xfrm>
            <a:prstGeom prst="rect">
              <a:avLst/>
            </a:prstGeom>
          </p:spPr>
        </p:pic>
      </p:grpSp>
      <p:grpSp>
        <p:nvGrpSpPr>
          <p:cNvPr id="21" name="Groupe 20"/>
          <p:cNvGrpSpPr>
            <a:grpSpLocks noChangeAspect="1"/>
          </p:cNvGrpSpPr>
          <p:nvPr/>
        </p:nvGrpSpPr>
        <p:grpSpPr>
          <a:xfrm>
            <a:off x="6342905" y="5714428"/>
            <a:ext cx="383226" cy="360000"/>
            <a:chOff x="6522264" y="1428643"/>
            <a:chExt cx="1188000" cy="1116000"/>
          </a:xfrm>
        </p:grpSpPr>
        <p:sp>
          <p:nvSpPr>
            <p:cNvPr id="22" name="Rectangle 21"/>
            <p:cNvSpPr/>
            <p:nvPr/>
          </p:nvSpPr>
          <p:spPr>
            <a:xfrm>
              <a:off x="6522264" y="1428643"/>
              <a:ext cx="1188000" cy="11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1665" y="1653555"/>
              <a:ext cx="1025084" cy="682147"/>
            </a:xfrm>
            <a:prstGeom prst="rect">
              <a:avLst/>
            </a:prstGeom>
          </p:spPr>
        </p:pic>
      </p:grpSp>
      <p:grpSp>
        <p:nvGrpSpPr>
          <p:cNvPr id="24" name="Groupe 23"/>
          <p:cNvGrpSpPr>
            <a:grpSpLocks noChangeAspect="1"/>
          </p:cNvGrpSpPr>
          <p:nvPr/>
        </p:nvGrpSpPr>
        <p:grpSpPr>
          <a:xfrm>
            <a:off x="3043090" y="2497992"/>
            <a:ext cx="383226" cy="360000"/>
            <a:chOff x="1893332" y="1537539"/>
            <a:chExt cx="1188000" cy="1116000"/>
          </a:xfrm>
        </p:grpSpPr>
        <p:sp>
          <p:nvSpPr>
            <p:cNvPr id="25" name="Rectangle 24"/>
            <p:cNvSpPr/>
            <p:nvPr/>
          </p:nvSpPr>
          <p:spPr>
            <a:xfrm>
              <a:off x="1893332" y="1537539"/>
              <a:ext cx="1188000" cy="11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3652" y="1647243"/>
              <a:ext cx="927641" cy="867664"/>
            </a:xfrm>
            <a:prstGeom prst="rect">
              <a:avLst/>
            </a:prstGeom>
          </p:spPr>
        </p:pic>
      </p:grpSp>
      <p:pic>
        <p:nvPicPr>
          <p:cNvPr id="27" name="Image 2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520" y="5063628"/>
            <a:ext cx="360000" cy="36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grpSp>
        <p:nvGrpSpPr>
          <p:cNvPr id="28" name="Groupe 27"/>
          <p:cNvGrpSpPr>
            <a:grpSpLocks noChangeAspect="1"/>
          </p:cNvGrpSpPr>
          <p:nvPr/>
        </p:nvGrpSpPr>
        <p:grpSpPr>
          <a:xfrm>
            <a:off x="7709779" y="3331371"/>
            <a:ext cx="383226" cy="360000"/>
            <a:chOff x="10078253" y="5099144"/>
            <a:chExt cx="1188000" cy="1116000"/>
          </a:xfrm>
        </p:grpSpPr>
        <p:sp>
          <p:nvSpPr>
            <p:cNvPr id="29" name="Rectangle 28"/>
            <p:cNvSpPr/>
            <p:nvPr/>
          </p:nvSpPr>
          <p:spPr>
            <a:xfrm>
              <a:off x="10078253" y="5099144"/>
              <a:ext cx="1188000" cy="11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32247" y="5154123"/>
              <a:ext cx="680011" cy="615111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43928" y="5769234"/>
              <a:ext cx="931238" cy="445910"/>
            </a:xfrm>
            <a:prstGeom prst="rect">
              <a:avLst/>
            </a:prstGeom>
          </p:spPr>
        </p:pic>
      </p:grpSp>
      <p:pic>
        <p:nvPicPr>
          <p:cNvPr id="32" name="Image 3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295" y="2945493"/>
            <a:ext cx="360000" cy="36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grpSp>
        <p:nvGrpSpPr>
          <p:cNvPr id="33" name="Groupe 32"/>
          <p:cNvGrpSpPr>
            <a:grpSpLocks noChangeAspect="1"/>
          </p:cNvGrpSpPr>
          <p:nvPr/>
        </p:nvGrpSpPr>
        <p:grpSpPr>
          <a:xfrm>
            <a:off x="2609746" y="2841776"/>
            <a:ext cx="383226" cy="360000"/>
            <a:chOff x="204337" y="1564223"/>
            <a:chExt cx="1188000" cy="1116000"/>
          </a:xfrm>
        </p:grpSpPr>
        <p:sp>
          <p:nvSpPr>
            <p:cNvPr id="34" name="Rectangle 33"/>
            <p:cNvSpPr/>
            <p:nvPr/>
          </p:nvSpPr>
          <p:spPr>
            <a:xfrm>
              <a:off x="204337" y="1564223"/>
              <a:ext cx="1188000" cy="11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3505" y="1697363"/>
              <a:ext cx="886598" cy="783334"/>
            </a:xfrm>
            <a:prstGeom prst="rect">
              <a:avLst/>
            </a:prstGeom>
          </p:spPr>
        </p:pic>
      </p:grpSp>
      <p:grpSp>
        <p:nvGrpSpPr>
          <p:cNvPr id="36" name="Groupe 35"/>
          <p:cNvGrpSpPr>
            <a:grpSpLocks noChangeAspect="1"/>
          </p:cNvGrpSpPr>
          <p:nvPr/>
        </p:nvGrpSpPr>
        <p:grpSpPr>
          <a:xfrm>
            <a:off x="7635969" y="2255993"/>
            <a:ext cx="457036" cy="360000"/>
            <a:chOff x="6478767" y="1713539"/>
            <a:chExt cx="914071" cy="720000"/>
          </a:xfrm>
        </p:grpSpPr>
        <p:sp>
          <p:nvSpPr>
            <p:cNvPr id="37" name="Rectangle 36"/>
            <p:cNvSpPr/>
            <p:nvPr/>
          </p:nvSpPr>
          <p:spPr>
            <a:xfrm>
              <a:off x="6478767" y="1713539"/>
              <a:ext cx="914071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8131" y="1922515"/>
              <a:ext cx="801777" cy="332030"/>
            </a:xfrm>
            <a:prstGeom prst="rect">
              <a:avLst/>
            </a:prstGeom>
          </p:spPr>
        </p:pic>
      </p:grpSp>
      <p:grpSp>
        <p:nvGrpSpPr>
          <p:cNvPr id="39" name="Groupe 38"/>
          <p:cNvGrpSpPr>
            <a:grpSpLocks noChangeAspect="1"/>
          </p:cNvGrpSpPr>
          <p:nvPr/>
        </p:nvGrpSpPr>
        <p:grpSpPr>
          <a:xfrm>
            <a:off x="4016833" y="3528089"/>
            <a:ext cx="383226" cy="360000"/>
            <a:chOff x="2729727" y="3158738"/>
            <a:chExt cx="1188000" cy="1116000"/>
          </a:xfrm>
        </p:grpSpPr>
        <p:sp>
          <p:nvSpPr>
            <p:cNvPr id="40" name="Rectangle 39"/>
            <p:cNvSpPr/>
            <p:nvPr/>
          </p:nvSpPr>
          <p:spPr>
            <a:xfrm>
              <a:off x="2729727" y="3158738"/>
              <a:ext cx="1188000" cy="11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Image 40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8143" y="3278388"/>
              <a:ext cx="916185" cy="966352"/>
            </a:xfrm>
            <a:prstGeom prst="rect">
              <a:avLst/>
            </a:prstGeom>
          </p:spPr>
        </p:pic>
      </p:grpSp>
      <p:grpSp>
        <p:nvGrpSpPr>
          <p:cNvPr id="42" name="Groupe 41"/>
          <p:cNvGrpSpPr>
            <a:grpSpLocks noChangeAspect="1"/>
          </p:cNvGrpSpPr>
          <p:nvPr/>
        </p:nvGrpSpPr>
        <p:grpSpPr>
          <a:xfrm>
            <a:off x="6924491" y="1990514"/>
            <a:ext cx="383226" cy="360000"/>
            <a:chOff x="8932472" y="1574898"/>
            <a:chExt cx="766451" cy="720000"/>
          </a:xfrm>
        </p:grpSpPr>
        <p:sp>
          <p:nvSpPr>
            <p:cNvPr id="43" name="Rectangle 42"/>
            <p:cNvSpPr/>
            <p:nvPr/>
          </p:nvSpPr>
          <p:spPr>
            <a:xfrm>
              <a:off x="8932472" y="1574898"/>
              <a:ext cx="766451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Image 43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61075" y="1782115"/>
              <a:ext cx="709246" cy="294062"/>
            </a:xfrm>
            <a:prstGeom prst="rect">
              <a:avLst/>
            </a:prstGeom>
          </p:spPr>
        </p:pic>
      </p:grpSp>
      <p:grpSp>
        <p:nvGrpSpPr>
          <p:cNvPr id="45" name="Groupe 44"/>
          <p:cNvGrpSpPr/>
          <p:nvPr/>
        </p:nvGrpSpPr>
        <p:grpSpPr>
          <a:xfrm>
            <a:off x="10579412" y="2660046"/>
            <a:ext cx="1080000" cy="576000"/>
            <a:chOff x="10579412" y="2731747"/>
            <a:chExt cx="1080000" cy="576000"/>
          </a:xfrm>
        </p:grpSpPr>
        <p:sp>
          <p:nvSpPr>
            <p:cNvPr id="46" name="Rectangle 45"/>
            <p:cNvSpPr/>
            <p:nvPr/>
          </p:nvSpPr>
          <p:spPr>
            <a:xfrm>
              <a:off x="10579412" y="2731747"/>
              <a:ext cx="1080000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Image 46" descr="univ-rouen.png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8894" y="2856045"/>
              <a:ext cx="968160" cy="349472"/>
            </a:xfrm>
            <a:prstGeom prst="rect">
              <a:avLst/>
            </a:prstGeom>
          </p:spPr>
        </p:pic>
      </p:grpSp>
      <p:grpSp>
        <p:nvGrpSpPr>
          <p:cNvPr id="48" name="Groupe 47"/>
          <p:cNvGrpSpPr/>
          <p:nvPr/>
        </p:nvGrpSpPr>
        <p:grpSpPr>
          <a:xfrm>
            <a:off x="10579412" y="1220046"/>
            <a:ext cx="1080000" cy="576000"/>
            <a:chOff x="10579412" y="1085747"/>
            <a:chExt cx="1080000" cy="576000"/>
          </a:xfrm>
        </p:grpSpPr>
        <p:sp>
          <p:nvSpPr>
            <p:cNvPr id="49" name="Rectangle 48"/>
            <p:cNvSpPr/>
            <p:nvPr/>
          </p:nvSpPr>
          <p:spPr>
            <a:xfrm>
              <a:off x="10579412" y="1085747"/>
              <a:ext cx="1080000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Image 49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30667" y="1167516"/>
              <a:ext cx="974966" cy="423152"/>
            </a:xfrm>
            <a:prstGeom prst="rect">
              <a:avLst/>
            </a:prstGeom>
          </p:spPr>
        </p:pic>
      </p:grpSp>
      <p:grpSp>
        <p:nvGrpSpPr>
          <p:cNvPr id="51" name="Groupe 50"/>
          <p:cNvGrpSpPr/>
          <p:nvPr/>
        </p:nvGrpSpPr>
        <p:grpSpPr>
          <a:xfrm>
            <a:off x="9319412" y="2660046"/>
            <a:ext cx="1080000" cy="576000"/>
            <a:chOff x="9319412" y="2731747"/>
            <a:chExt cx="1080000" cy="576000"/>
          </a:xfrm>
        </p:grpSpPr>
        <p:sp>
          <p:nvSpPr>
            <p:cNvPr id="52" name="Rectangle 51"/>
            <p:cNvSpPr/>
            <p:nvPr/>
          </p:nvSpPr>
          <p:spPr>
            <a:xfrm>
              <a:off x="9319412" y="2731747"/>
              <a:ext cx="1080000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Image 52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88758" y="2805026"/>
              <a:ext cx="905621" cy="444320"/>
            </a:xfrm>
            <a:prstGeom prst="rect">
              <a:avLst/>
            </a:prstGeom>
          </p:spPr>
        </p:pic>
      </p:grpSp>
      <p:grpSp>
        <p:nvGrpSpPr>
          <p:cNvPr id="54" name="Groupe 53"/>
          <p:cNvGrpSpPr/>
          <p:nvPr/>
        </p:nvGrpSpPr>
        <p:grpSpPr>
          <a:xfrm>
            <a:off x="10579412" y="3380046"/>
            <a:ext cx="1080000" cy="576000"/>
            <a:chOff x="10579412" y="3554747"/>
            <a:chExt cx="1080000" cy="576000"/>
          </a:xfrm>
        </p:grpSpPr>
        <p:sp>
          <p:nvSpPr>
            <p:cNvPr id="55" name="Rectangle 54"/>
            <p:cNvSpPr/>
            <p:nvPr/>
          </p:nvSpPr>
          <p:spPr>
            <a:xfrm>
              <a:off x="10579412" y="3554747"/>
              <a:ext cx="1080000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Image 55"/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16258" y="3660789"/>
              <a:ext cx="999525" cy="387766"/>
            </a:xfrm>
            <a:prstGeom prst="rect">
              <a:avLst/>
            </a:prstGeom>
          </p:spPr>
        </p:pic>
      </p:grpSp>
      <p:grpSp>
        <p:nvGrpSpPr>
          <p:cNvPr id="57" name="Groupe 56"/>
          <p:cNvGrpSpPr/>
          <p:nvPr/>
        </p:nvGrpSpPr>
        <p:grpSpPr>
          <a:xfrm>
            <a:off x="10579412" y="4100046"/>
            <a:ext cx="1080000" cy="576000"/>
            <a:chOff x="10579412" y="4377747"/>
            <a:chExt cx="1080000" cy="576000"/>
          </a:xfrm>
        </p:grpSpPr>
        <p:sp>
          <p:nvSpPr>
            <p:cNvPr id="58" name="Rectangle 57"/>
            <p:cNvSpPr/>
            <p:nvPr/>
          </p:nvSpPr>
          <p:spPr>
            <a:xfrm>
              <a:off x="10579412" y="4377747"/>
              <a:ext cx="1080000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Image 58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8021" y="4440052"/>
              <a:ext cx="797775" cy="489228"/>
            </a:xfrm>
            <a:prstGeom prst="rect">
              <a:avLst/>
            </a:prstGeom>
          </p:spPr>
        </p:pic>
      </p:grpSp>
      <p:grpSp>
        <p:nvGrpSpPr>
          <p:cNvPr id="60" name="Groupe 59"/>
          <p:cNvGrpSpPr/>
          <p:nvPr/>
        </p:nvGrpSpPr>
        <p:grpSpPr>
          <a:xfrm>
            <a:off x="10579412" y="1940046"/>
            <a:ext cx="1080000" cy="576000"/>
            <a:chOff x="10579412" y="1908747"/>
            <a:chExt cx="1080000" cy="576000"/>
          </a:xfrm>
        </p:grpSpPr>
        <p:sp>
          <p:nvSpPr>
            <p:cNvPr id="61" name="Rectangle 60"/>
            <p:cNvSpPr/>
            <p:nvPr/>
          </p:nvSpPr>
          <p:spPr>
            <a:xfrm>
              <a:off x="10579412" y="1908747"/>
              <a:ext cx="1080000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Image 61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1594" y="1956470"/>
              <a:ext cx="935635" cy="463418"/>
            </a:xfrm>
            <a:prstGeom prst="rect">
              <a:avLst/>
            </a:prstGeom>
          </p:spPr>
        </p:pic>
      </p:grpSp>
      <p:grpSp>
        <p:nvGrpSpPr>
          <p:cNvPr id="63" name="Groupe 62"/>
          <p:cNvGrpSpPr/>
          <p:nvPr/>
        </p:nvGrpSpPr>
        <p:grpSpPr>
          <a:xfrm>
            <a:off x="9319412" y="1940046"/>
            <a:ext cx="1080000" cy="576000"/>
            <a:chOff x="9319412" y="1908747"/>
            <a:chExt cx="1080000" cy="576000"/>
          </a:xfrm>
        </p:grpSpPr>
        <p:sp>
          <p:nvSpPr>
            <p:cNvPr id="64" name="Rectangle 63"/>
            <p:cNvSpPr/>
            <p:nvPr/>
          </p:nvSpPr>
          <p:spPr>
            <a:xfrm>
              <a:off x="9319412" y="1908747"/>
              <a:ext cx="1080000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Image 64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43169" y="2030143"/>
              <a:ext cx="1020752" cy="310435"/>
            </a:xfrm>
            <a:prstGeom prst="rect">
              <a:avLst/>
            </a:prstGeom>
          </p:spPr>
        </p:pic>
      </p:grpSp>
      <p:grpSp>
        <p:nvGrpSpPr>
          <p:cNvPr id="66" name="Groupe 65"/>
          <p:cNvGrpSpPr>
            <a:grpSpLocks noChangeAspect="1"/>
          </p:cNvGrpSpPr>
          <p:nvPr/>
        </p:nvGrpSpPr>
        <p:grpSpPr>
          <a:xfrm>
            <a:off x="1366747" y="3036024"/>
            <a:ext cx="766452" cy="720000"/>
            <a:chOff x="3359368" y="1536839"/>
            <a:chExt cx="1188001" cy="1116000"/>
          </a:xfrm>
        </p:grpSpPr>
        <p:sp>
          <p:nvSpPr>
            <p:cNvPr id="67" name="Rectangle 66"/>
            <p:cNvSpPr/>
            <p:nvPr/>
          </p:nvSpPr>
          <p:spPr>
            <a:xfrm>
              <a:off x="3359368" y="1536839"/>
              <a:ext cx="1188000" cy="11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Image 67" descr="inrae.png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2325" y="1850426"/>
              <a:ext cx="1185044" cy="489845"/>
            </a:xfrm>
            <a:prstGeom prst="rect">
              <a:avLst/>
            </a:prstGeom>
          </p:spPr>
        </p:pic>
      </p:grpSp>
      <p:grpSp>
        <p:nvGrpSpPr>
          <p:cNvPr id="70" name="Groupe 69"/>
          <p:cNvGrpSpPr>
            <a:grpSpLocks noChangeAspect="1"/>
          </p:cNvGrpSpPr>
          <p:nvPr/>
        </p:nvGrpSpPr>
        <p:grpSpPr>
          <a:xfrm>
            <a:off x="1365295" y="2208024"/>
            <a:ext cx="766451" cy="720000"/>
            <a:chOff x="6728312" y="3042650"/>
            <a:chExt cx="1188000" cy="1116000"/>
          </a:xfrm>
        </p:grpSpPr>
        <p:sp>
          <p:nvSpPr>
            <p:cNvPr id="71" name="Rectangle 70"/>
            <p:cNvSpPr/>
            <p:nvPr/>
          </p:nvSpPr>
          <p:spPr>
            <a:xfrm>
              <a:off x="6728312" y="3042650"/>
              <a:ext cx="1188000" cy="11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Image 71"/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51610" y="3255974"/>
              <a:ext cx="721132" cy="728886"/>
            </a:xfrm>
            <a:prstGeom prst="rect">
              <a:avLst/>
            </a:prstGeom>
          </p:spPr>
        </p:pic>
      </p:grpSp>
      <p:grpSp>
        <p:nvGrpSpPr>
          <p:cNvPr id="73" name="Groupe 72"/>
          <p:cNvGrpSpPr/>
          <p:nvPr/>
        </p:nvGrpSpPr>
        <p:grpSpPr>
          <a:xfrm>
            <a:off x="469760" y="1380024"/>
            <a:ext cx="766451" cy="720000"/>
            <a:chOff x="5273346" y="5526564"/>
            <a:chExt cx="766451" cy="720000"/>
          </a:xfrm>
        </p:grpSpPr>
        <p:sp>
          <p:nvSpPr>
            <p:cNvPr id="74" name="Rectangle 73"/>
            <p:cNvSpPr/>
            <p:nvPr/>
          </p:nvSpPr>
          <p:spPr>
            <a:xfrm>
              <a:off x="5273346" y="5526564"/>
              <a:ext cx="766451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Image 74"/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54822" y="5600980"/>
              <a:ext cx="603498" cy="571168"/>
            </a:xfrm>
            <a:prstGeom prst="rect">
              <a:avLst/>
            </a:prstGeom>
          </p:spPr>
        </p:pic>
      </p:grpSp>
      <p:grpSp>
        <p:nvGrpSpPr>
          <p:cNvPr id="76" name="Groupe 75"/>
          <p:cNvGrpSpPr/>
          <p:nvPr/>
        </p:nvGrpSpPr>
        <p:grpSpPr>
          <a:xfrm>
            <a:off x="1365295" y="1380024"/>
            <a:ext cx="766451" cy="720000"/>
            <a:chOff x="3659367" y="5525074"/>
            <a:chExt cx="766451" cy="720000"/>
          </a:xfrm>
        </p:grpSpPr>
        <p:sp>
          <p:nvSpPr>
            <p:cNvPr id="77" name="Rectangle 76"/>
            <p:cNvSpPr/>
            <p:nvPr/>
          </p:nvSpPr>
          <p:spPr>
            <a:xfrm>
              <a:off x="3659367" y="5525074"/>
              <a:ext cx="766451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Image 77"/>
            <p:cNvPicPr>
              <a:picLocks noChangeAspect="1"/>
            </p:cNvPicPr>
            <p:nvPr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8303" y="5634286"/>
              <a:ext cx="523056" cy="504555"/>
            </a:xfrm>
            <a:prstGeom prst="rect">
              <a:avLst/>
            </a:prstGeom>
          </p:spPr>
        </p:pic>
      </p:grpSp>
      <p:grpSp>
        <p:nvGrpSpPr>
          <p:cNvPr id="79" name="Groupe 78"/>
          <p:cNvGrpSpPr/>
          <p:nvPr/>
        </p:nvGrpSpPr>
        <p:grpSpPr>
          <a:xfrm>
            <a:off x="469760" y="2208024"/>
            <a:ext cx="766451" cy="720000"/>
            <a:chOff x="1162643" y="1637437"/>
            <a:chExt cx="766451" cy="720000"/>
          </a:xfrm>
        </p:grpSpPr>
        <p:sp>
          <p:nvSpPr>
            <p:cNvPr id="80" name="Rectangle 79"/>
            <p:cNvSpPr/>
            <p:nvPr/>
          </p:nvSpPr>
          <p:spPr>
            <a:xfrm>
              <a:off x="1162643" y="1637437"/>
              <a:ext cx="766451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Image 80"/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5261" y="1707556"/>
              <a:ext cx="675891" cy="5706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</p:grpSp>
      <p:grpSp>
        <p:nvGrpSpPr>
          <p:cNvPr id="82" name="Groupe 81"/>
          <p:cNvGrpSpPr/>
          <p:nvPr/>
        </p:nvGrpSpPr>
        <p:grpSpPr>
          <a:xfrm>
            <a:off x="467097" y="3864024"/>
            <a:ext cx="766451" cy="720000"/>
            <a:chOff x="354802" y="5274286"/>
            <a:chExt cx="766451" cy="720000"/>
          </a:xfrm>
        </p:grpSpPr>
        <p:sp>
          <p:nvSpPr>
            <p:cNvPr id="83" name="Rectangle 82"/>
            <p:cNvSpPr/>
            <p:nvPr/>
          </p:nvSpPr>
          <p:spPr>
            <a:xfrm>
              <a:off x="354802" y="5274286"/>
              <a:ext cx="766451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Image 83"/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209" y="5482923"/>
              <a:ext cx="607802" cy="303901"/>
            </a:xfrm>
            <a:prstGeom prst="rect">
              <a:avLst/>
            </a:prstGeom>
          </p:spPr>
        </p:pic>
      </p:grpSp>
      <p:grpSp>
        <p:nvGrpSpPr>
          <p:cNvPr id="85" name="Groupe 84"/>
          <p:cNvGrpSpPr>
            <a:grpSpLocks noChangeAspect="1"/>
          </p:cNvGrpSpPr>
          <p:nvPr/>
        </p:nvGrpSpPr>
        <p:grpSpPr>
          <a:xfrm>
            <a:off x="1363093" y="3864024"/>
            <a:ext cx="766451" cy="720000"/>
            <a:chOff x="2729727" y="3158738"/>
            <a:chExt cx="1188000" cy="1116000"/>
          </a:xfrm>
        </p:grpSpPr>
        <p:sp>
          <p:nvSpPr>
            <p:cNvPr id="86" name="Rectangle 85"/>
            <p:cNvSpPr/>
            <p:nvPr/>
          </p:nvSpPr>
          <p:spPr>
            <a:xfrm>
              <a:off x="2729727" y="3158738"/>
              <a:ext cx="1188000" cy="11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Image 86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8143" y="3278388"/>
              <a:ext cx="916185" cy="966352"/>
            </a:xfrm>
            <a:prstGeom prst="rect">
              <a:avLst/>
            </a:prstGeom>
          </p:spPr>
        </p:pic>
      </p:grpSp>
      <p:grpSp>
        <p:nvGrpSpPr>
          <p:cNvPr id="88" name="Groupe 87"/>
          <p:cNvGrpSpPr/>
          <p:nvPr/>
        </p:nvGrpSpPr>
        <p:grpSpPr>
          <a:xfrm>
            <a:off x="9319412" y="1220046"/>
            <a:ext cx="1080000" cy="576000"/>
            <a:chOff x="9319412" y="1085747"/>
            <a:chExt cx="1080000" cy="576000"/>
          </a:xfrm>
        </p:grpSpPr>
        <p:sp>
          <p:nvSpPr>
            <p:cNvPr id="89" name="Rectangle 88"/>
            <p:cNvSpPr/>
            <p:nvPr/>
          </p:nvSpPr>
          <p:spPr>
            <a:xfrm>
              <a:off x="9319412" y="1085747"/>
              <a:ext cx="1080000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0" name="Image 89"/>
            <p:cNvPicPr>
              <a:picLocks noChangeAspect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03" t="12767" r="10821" b="12767"/>
            <a:stretch/>
          </p:blipFill>
          <p:spPr>
            <a:xfrm>
              <a:off x="9599329" y="1115386"/>
              <a:ext cx="540000" cy="528571"/>
            </a:xfrm>
            <a:prstGeom prst="rect">
              <a:avLst/>
            </a:prstGeom>
          </p:spPr>
        </p:pic>
      </p:grpSp>
      <p:grpSp>
        <p:nvGrpSpPr>
          <p:cNvPr id="91" name="Groupe 90"/>
          <p:cNvGrpSpPr/>
          <p:nvPr/>
        </p:nvGrpSpPr>
        <p:grpSpPr>
          <a:xfrm>
            <a:off x="9319412" y="4100046"/>
            <a:ext cx="1080000" cy="576000"/>
            <a:chOff x="9319412" y="4377747"/>
            <a:chExt cx="1080000" cy="576000"/>
          </a:xfrm>
        </p:grpSpPr>
        <p:sp>
          <p:nvSpPr>
            <p:cNvPr id="92" name="Rectangle 91"/>
            <p:cNvSpPr/>
            <p:nvPr/>
          </p:nvSpPr>
          <p:spPr>
            <a:xfrm>
              <a:off x="9319412" y="4377747"/>
              <a:ext cx="1080000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Image 92"/>
            <p:cNvPicPr>
              <a:picLocks noChangeAspect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3234" y="4526703"/>
              <a:ext cx="962184" cy="319079"/>
            </a:xfrm>
            <a:prstGeom prst="rect">
              <a:avLst/>
            </a:prstGeom>
          </p:spPr>
        </p:pic>
      </p:grpSp>
      <p:sp>
        <p:nvSpPr>
          <p:cNvPr id="94" name="ZoneTexte 93"/>
          <p:cNvSpPr txBox="1"/>
          <p:nvPr/>
        </p:nvSpPr>
        <p:spPr>
          <a:xfrm>
            <a:off x="287075" y="919397"/>
            <a:ext cx="1430668" cy="36933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1200" smtClean="0">
                <a:solidFill>
                  <a:srgbClr val="012397"/>
                </a:solidFill>
                <a:latin typeface="Arial Rounded MT Bold" panose="020F0704030504030204" pitchFamily="34" charset="0"/>
              </a:rPr>
              <a:t>Supporting public authorities</a:t>
            </a:r>
            <a:endParaRPr lang="en-US" sz="1200">
              <a:solidFill>
                <a:srgbClr val="012397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5" name="ZoneTexte 94"/>
          <p:cNvSpPr txBox="1"/>
          <p:nvPr/>
        </p:nvSpPr>
        <p:spPr>
          <a:xfrm>
            <a:off x="9409553" y="911921"/>
            <a:ext cx="1900025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1200" smtClean="0">
                <a:solidFill>
                  <a:srgbClr val="012397"/>
                </a:solidFill>
                <a:latin typeface="Arial Rounded MT Bold" panose="020F0704030504030204" pitchFamily="34" charset="0"/>
              </a:rPr>
              <a:t>Supporting universities</a:t>
            </a:r>
            <a:endParaRPr lang="en-US" sz="1200">
              <a:solidFill>
                <a:srgbClr val="012397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6" name="Image 95"/>
          <p:cNvPicPr>
            <a:picLocks noChangeAspect="1"/>
          </p:cNvPicPr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4543" y="930707"/>
            <a:ext cx="276808" cy="1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7" name="Image 96"/>
          <p:cNvPicPr>
            <a:picLocks noChangeAspect="1"/>
          </p:cNvPicPr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8215" y="919591"/>
            <a:ext cx="276808" cy="1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98" name="Groupe 97"/>
          <p:cNvGrpSpPr>
            <a:grpSpLocks noChangeAspect="1"/>
          </p:cNvGrpSpPr>
          <p:nvPr/>
        </p:nvGrpSpPr>
        <p:grpSpPr>
          <a:xfrm>
            <a:off x="3779128" y="5080336"/>
            <a:ext cx="596530" cy="360000"/>
            <a:chOff x="1687649" y="2567311"/>
            <a:chExt cx="1193060" cy="720000"/>
          </a:xfrm>
        </p:grpSpPr>
        <p:sp>
          <p:nvSpPr>
            <p:cNvPr id="99" name="Rectangle 98"/>
            <p:cNvSpPr/>
            <p:nvPr/>
          </p:nvSpPr>
          <p:spPr>
            <a:xfrm>
              <a:off x="1687649" y="2567311"/>
              <a:ext cx="1193060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0" name="Image 99"/>
            <p:cNvPicPr>
              <a:picLocks noChangeAspect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3004" y="2724135"/>
              <a:ext cx="1004859" cy="401943"/>
            </a:xfrm>
            <a:prstGeom prst="rect">
              <a:avLst/>
            </a:prstGeom>
          </p:spPr>
        </p:pic>
      </p:grpSp>
      <p:pic>
        <p:nvPicPr>
          <p:cNvPr id="101" name="Image 100" descr="drapeau_France.png"/>
          <p:cNvPicPr preferRelativeResize="0">
            <a:picLocks/>
          </p:cNvPicPr>
          <p:nvPr/>
        </p:nvPicPr>
        <p:blipFill rotWithShape="1"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330" b="20896"/>
          <a:stretch/>
        </p:blipFill>
        <p:spPr>
          <a:xfrm>
            <a:off x="2654639" y="1083864"/>
            <a:ext cx="918000" cy="61200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" name="Titre 1"/>
          <p:cNvSpPr txBox="1">
            <a:spLocks/>
          </p:cNvSpPr>
          <p:nvPr/>
        </p:nvSpPr>
        <p:spPr>
          <a:xfrm>
            <a:off x="86563" y="107846"/>
            <a:ext cx="9512765" cy="550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European Science institutes and public authorities involved</a:t>
            </a:r>
          </a:p>
          <a:p>
            <a:r>
              <a:rPr lang="fr-FR" sz="18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in the preparation of TRISHNA</a:t>
            </a:r>
            <a:endParaRPr lang="fr-FR" sz="1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165086" y="5063627"/>
            <a:ext cx="2688852" cy="1240709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9343169" y="5436736"/>
            <a:ext cx="1080000" cy="5463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Image 104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2000" y="5528301"/>
            <a:ext cx="1080000" cy="368437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10576855" y="5438175"/>
            <a:ext cx="1080000" cy="5448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" name="Image 106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184" y="5537826"/>
            <a:ext cx="1044000" cy="355232"/>
          </a:xfrm>
          <a:prstGeom prst="rect">
            <a:avLst/>
          </a:prstGeom>
        </p:spPr>
      </p:pic>
      <p:pic>
        <p:nvPicPr>
          <p:cNvPr id="108" name="Image 107"/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0917" y="5227673"/>
            <a:ext cx="430657" cy="28658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9" name="Image 108"/>
          <p:cNvPicPr>
            <a:picLocks noChangeAspect="1"/>
          </p:cNvPicPr>
          <p:nvPr/>
        </p:nvPicPr>
        <p:blipFill rotWithShape="1"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3292" y="5232744"/>
            <a:ext cx="458716" cy="28800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0" name="Groupe 109"/>
          <p:cNvGrpSpPr/>
          <p:nvPr/>
        </p:nvGrpSpPr>
        <p:grpSpPr>
          <a:xfrm>
            <a:off x="9319412" y="3380046"/>
            <a:ext cx="1080000" cy="576000"/>
            <a:chOff x="9319412" y="3554747"/>
            <a:chExt cx="1080000" cy="576000"/>
          </a:xfrm>
        </p:grpSpPr>
        <p:sp>
          <p:nvSpPr>
            <p:cNvPr id="111" name="Rectangle 110"/>
            <p:cNvSpPr/>
            <p:nvPr/>
          </p:nvSpPr>
          <p:spPr>
            <a:xfrm>
              <a:off x="9319412" y="3554747"/>
              <a:ext cx="1080000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2" name="Image 111"/>
            <p:cNvPicPr>
              <a:picLocks noChangeAspect="1"/>
            </p:cNvPicPr>
            <p:nvPr/>
          </p:nvPicPr>
          <p:blipFill rotWithShape="1"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32698" y="3642627"/>
              <a:ext cx="1044000" cy="426576"/>
            </a:xfrm>
            <a:prstGeom prst="rect">
              <a:avLst/>
            </a:prstGeom>
          </p:spPr>
        </p:pic>
      </p:grpSp>
      <p:pic>
        <p:nvPicPr>
          <p:cNvPr id="113" name="Image 112"/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artisticLineDrawing/>
                    </a14:imgEffect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5093" y="2375442"/>
            <a:ext cx="2397512" cy="2523800"/>
          </a:xfrm>
          <a:prstGeom prst="rect">
            <a:avLst/>
          </a:prstGeom>
        </p:spPr>
      </p:pic>
      <p:pic>
        <p:nvPicPr>
          <p:cNvPr id="114" name="Image 113"/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8358" y="1297844"/>
            <a:ext cx="382500" cy="36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grpSp>
        <p:nvGrpSpPr>
          <p:cNvPr id="115" name="Groupe 114"/>
          <p:cNvGrpSpPr>
            <a:grpSpLocks noChangeAspect="1"/>
          </p:cNvGrpSpPr>
          <p:nvPr/>
        </p:nvGrpSpPr>
        <p:grpSpPr>
          <a:xfrm>
            <a:off x="5141700" y="2588788"/>
            <a:ext cx="510968" cy="360000"/>
            <a:chOff x="2719526" y="4766542"/>
            <a:chExt cx="1584000" cy="1116000"/>
          </a:xfrm>
        </p:grpSpPr>
        <p:sp>
          <p:nvSpPr>
            <p:cNvPr id="116" name="Rectangle 115"/>
            <p:cNvSpPr/>
            <p:nvPr/>
          </p:nvSpPr>
          <p:spPr>
            <a:xfrm>
              <a:off x="2719526" y="4766542"/>
              <a:ext cx="1584000" cy="11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7" name="Image 116" descr="minesparistech.png"/>
            <p:cNvPicPr>
              <a:picLocks noChangeAspect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8977" y="5073574"/>
              <a:ext cx="1477559" cy="493879"/>
            </a:xfrm>
            <a:prstGeom prst="rect">
              <a:avLst/>
            </a:prstGeom>
          </p:spPr>
        </p:pic>
      </p:grpSp>
      <p:grpSp>
        <p:nvGrpSpPr>
          <p:cNvPr id="118" name="Groupe 117"/>
          <p:cNvGrpSpPr>
            <a:grpSpLocks noChangeAspect="1"/>
          </p:cNvGrpSpPr>
          <p:nvPr/>
        </p:nvGrpSpPr>
        <p:grpSpPr>
          <a:xfrm>
            <a:off x="5782304" y="2298881"/>
            <a:ext cx="383226" cy="360000"/>
            <a:chOff x="8461928" y="251127"/>
            <a:chExt cx="1188000" cy="1116000"/>
          </a:xfrm>
        </p:grpSpPr>
        <p:sp>
          <p:nvSpPr>
            <p:cNvPr id="119" name="Rectangle 118"/>
            <p:cNvSpPr/>
            <p:nvPr/>
          </p:nvSpPr>
          <p:spPr>
            <a:xfrm>
              <a:off x="8461928" y="251127"/>
              <a:ext cx="1188000" cy="11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0" name="Image 119"/>
            <p:cNvPicPr>
              <a:picLocks noChangeAspect="1"/>
            </p:cNvPicPr>
            <p:nvPr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4845" y="323424"/>
              <a:ext cx="882166" cy="1015552"/>
            </a:xfrm>
            <a:prstGeom prst="rect">
              <a:avLst/>
            </a:prstGeom>
          </p:spPr>
        </p:pic>
      </p:grpSp>
      <p:grpSp>
        <p:nvGrpSpPr>
          <p:cNvPr id="121" name="Groupe 120"/>
          <p:cNvGrpSpPr>
            <a:grpSpLocks noChangeAspect="1"/>
          </p:cNvGrpSpPr>
          <p:nvPr/>
        </p:nvGrpSpPr>
        <p:grpSpPr>
          <a:xfrm>
            <a:off x="5349750" y="1968480"/>
            <a:ext cx="383226" cy="360000"/>
            <a:chOff x="5945658" y="133134"/>
            <a:chExt cx="1188000" cy="1116000"/>
          </a:xfrm>
        </p:grpSpPr>
        <p:sp>
          <p:nvSpPr>
            <p:cNvPr id="122" name="Rectangle 121"/>
            <p:cNvSpPr/>
            <p:nvPr/>
          </p:nvSpPr>
          <p:spPr>
            <a:xfrm>
              <a:off x="5945658" y="133134"/>
              <a:ext cx="1188000" cy="11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3" name="Image 122"/>
            <p:cNvPicPr>
              <a:picLocks noChangeAspect="1"/>
            </p:cNvPicPr>
            <p:nvPr/>
          </p:nvPicPr>
          <p:blipFill rotWithShape="1">
            <a:blip r:embed="rId45" cstate="screen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sharpenSoften amount="5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87873" y="228801"/>
              <a:ext cx="675237" cy="602399"/>
            </a:xfrm>
            <a:prstGeom prst="rect">
              <a:avLst/>
            </a:prstGeom>
          </p:spPr>
        </p:pic>
        <p:pic>
          <p:nvPicPr>
            <p:cNvPr id="124" name="Image 123"/>
            <p:cNvPicPr>
              <a:picLocks noChangeAspect="1"/>
            </p:cNvPicPr>
            <p:nvPr/>
          </p:nvPicPr>
          <p:blipFill rotWithShape="1"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62295" y="919659"/>
              <a:ext cx="954725" cy="231775"/>
            </a:xfrm>
            <a:prstGeom prst="rect">
              <a:avLst/>
            </a:prstGeom>
          </p:spPr>
        </p:pic>
      </p:grpSp>
      <p:grpSp>
        <p:nvGrpSpPr>
          <p:cNvPr id="125" name="Groupe 124"/>
          <p:cNvGrpSpPr>
            <a:grpSpLocks noChangeAspect="1"/>
          </p:cNvGrpSpPr>
          <p:nvPr/>
        </p:nvGrpSpPr>
        <p:grpSpPr>
          <a:xfrm>
            <a:off x="4402970" y="2101136"/>
            <a:ext cx="596756" cy="360000"/>
            <a:chOff x="2658940" y="1840455"/>
            <a:chExt cx="1193512" cy="720000"/>
          </a:xfrm>
        </p:grpSpPr>
        <p:sp>
          <p:nvSpPr>
            <p:cNvPr id="126" name="Rectangle 125"/>
            <p:cNvSpPr/>
            <p:nvPr/>
          </p:nvSpPr>
          <p:spPr>
            <a:xfrm>
              <a:off x="2658940" y="1840455"/>
              <a:ext cx="1193512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7" name="Image 126"/>
            <p:cNvPicPr>
              <a:picLocks noChangeAspect="1"/>
            </p:cNvPicPr>
            <p:nvPr/>
          </p:nvPicPr>
          <p:blipFill>
            <a:blip r:embed="rId4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9836" y="2020194"/>
              <a:ext cx="1130582" cy="395704"/>
            </a:xfrm>
            <a:prstGeom prst="rect">
              <a:avLst/>
            </a:prstGeom>
          </p:spPr>
        </p:pic>
      </p:grpSp>
      <p:grpSp>
        <p:nvGrpSpPr>
          <p:cNvPr id="128" name="Groupe 127"/>
          <p:cNvGrpSpPr>
            <a:grpSpLocks noChangeAspect="1"/>
          </p:cNvGrpSpPr>
          <p:nvPr/>
        </p:nvGrpSpPr>
        <p:grpSpPr>
          <a:xfrm>
            <a:off x="7116104" y="4808795"/>
            <a:ext cx="383226" cy="360000"/>
            <a:chOff x="10152831" y="5663358"/>
            <a:chExt cx="766451" cy="720000"/>
          </a:xfrm>
        </p:grpSpPr>
        <p:sp>
          <p:nvSpPr>
            <p:cNvPr id="129" name="Rectangle 128"/>
            <p:cNvSpPr/>
            <p:nvPr/>
          </p:nvSpPr>
          <p:spPr>
            <a:xfrm>
              <a:off x="10152831" y="5663358"/>
              <a:ext cx="766451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0" name="Image 129" descr="logo-bandeau-ige-grenoble-ks.png"/>
            <p:cNvPicPr>
              <a:picLocks noChangeAspect="1"/>
            </p:cNvPicPr>
            <p:nvPr/>
          </p:nvPicPr>
          <p:blipFill>
            <a:blip r:embed="rId4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677" r="25197"/>
            <a:stretch>
              <a:fillRect/>
            </a:stretch>
          </p:blipFill>
          <p:spPr>
            <a:xfrm>
              <a:off x="10237252" y="5723866"/>
              <a:ext cx="625481" cy="648000"/>
            </a:xfrm>
            <a:prstGeom prst="rect">
              <a:avLst/>
            </a:prstGeom>
          </p:spPr>
        </p:pic>
      </p:grpSp>
      <p:grpSp>
        <p:nvGrpSpPr>
          <p:cNvPr id="131" name="Groupe 130"/>
          <p:cNvGrpSpPr>
            <a:grpSpLocks noChangeAspect="1"/>
          </p:cNvGrpSpPr>
          <p:nvPr/>
        </p:nvGrpSpPr>
        <p:grpSpPr>
          <a:xfrm>
            <a:off x="5781184" y="4524747"/>
            <a:ext cx="383226" cy="360000"/>
            <a:chOff x="4023388" y="238899"/>
            <a:chExt cx="1188000" cy="1116000"/>
          </a:xfrm>
        </p:grpSpPr>
        <p:sp>
          <p:nvSpPr>
            <p:cNvPr id="132" name="Rectangle 131"/>
            <p:cNvSpPr>
              <a:spLocks noChangeAspect="1"/>
            </p:cNvSpPr>
            <p:nvPr/>
          </p:nvSpPr>
          <p:spPr>
            <a:xfrm>
              <a:off x="4023388" y="238899"/>
              <a:ext cx="1188000" cy="11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3" name="Image 132"/>
            <p:cNvPicPr>
              <a:picLocks noChangeAspect="1"/>
            </p:cNvPicPr>
            <p:nvPr/>
          </p:nvPicPr>
          <p:blipFill rotWithShape="1">
            <a:blip r:embed="rId5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80333" y="519286"/>
              <a:ext cx="1048145" cy="665112"/>
            </a:xfrm>
            <a:prstGeom prst="rect">
              <a:avLst/>
            </a:prstGeom>
          </p:spPr>
        </p:pic>
      </p:grpSp>
      <p:grpSp>
        <p:nvGrpSpPr>
          <p:cNvPr id="134" name="Groupe 133"/>
          <p:cNvGrpSpPr>
            <a:grpSpLocks noChangeAspect="1"/>
          </p:cNvGrpSpPr>
          <p:nvPr/>
        </p:nvGrpSpPr>
        <p:grpSpPr>
          <a:xfrm>
            <a:off x="6809594" y="4321526"/>
            <a:ext cx="383225" cy="360000"/>
            <a:chOff x="1664338" y="5584239"/>
            <a:chExt cx="766451" cy="720000"/>
          </a:xfrm>
        </p:grpSpPr>
        <p:sp>
          <p:nvSpPr>
            <p:cNvPr id="135" name="Rectangle 134"/>
            <p:cNvSpPr/>
            <p:nvPr/>
          </p:nvSpPr>
          <p:spPr>
            <a:xfrm>
              <a:off x="1664338" y="5584239"/>
              <a:ext cx="766451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6" name="Image 135"/>
            <p:cNvPicPr>
              <a:picLocks noChangeAspect="1"/>
            </p:cNvPicPr>
            <p:nvPr/>
          </p:nvPicPr>
          <p:blipFill>
            <a:blip r:embed="rId5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8218" y="5674681"/>
              <a:ext cx="561218" cy="571883"/>
            </a:xfrm>
            <a:prstGeom prst="rect">
              <a:avLst/>
            </a:prstGeom>
          </p:spPr>
        </p:pic>
      </p:grpSp>
      <p:grpSp>
        <p:nvGrpSpPr>
          <p:cNvPr id="137" name="Groupe 136"/>
          <p:cNvGrpSpPr/>
          <p:nvPr/>
        </p:nvGrpSpPr>
        <p:grpSpPr>
          <a:xfrm>
            <a:off x="2571002" y="2280302"/>
            <a:ext cx="383226" cy="360000"/>
            <a:chOff x="1358259" y="5200995"/>
            <a:chExt cx="383226" cy="360000"/>
          </a:xfrm>
        </p:grpSpPr>
        <p:sp>
          <p:nvSpPr>
            <p:cNvPr id="138" name="Rectangle 137"/>
            <p:cNvSpPr/>
            <p:nvPr/>
          </p:nvSpPr>
          <p:spPr>
            <a:xfrm>
              <a:off x="1358259" y="5200995"/>
              <a:ext cx="383226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9" name="Image 138"/>
            <p:cNvPicPr>
              <a:picLocks noChangeAspect="1"/>
            </p:cNvPicPr>
            <p:nvPr/>
          </p:nvPicPr>
          <p:blipFill>
            <a:blip r:embed="rId5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9375" y="5243308"/>
              <a:ext cx="360000" cy="278586"/>
            </a:xfrm>
            <a:prstGeom prst="rect">
              <a:avLst/>
            </a:prstGeom>
          </p:spPr>
        </p:pic>
      </p:grpSp>
      <p:grpSp>
        <p:nvGrpSpPr>
          <p:cNvPr id="140" name="Groupe 139"/>
          <p:cNvGrpSpPr/>
          <p:nvPr/>
        </p:nvGrpSpPr>
        <p:grpSpPr>
          <a:xfrm>
            <a:off x="5940204" y="1384885"/>
            <a:ext cx="383226" cy="360000"/>
            <a:chOff x="4605483" y="3712245"/>
            <a:chExt cx="383226" cy="360000"/>
          </a:xfrm>
        </p:grpSpPr>
        <p:sp>
          <p:nvSpPr>
            <p:cNvPr id="141" name="Rectangle 140"/>
            <p:cNvSpPr/>
            <p:nvPr/>
          </p:nvSpPr>
          <p:spPr>
            <a:xfrm>
              <a:off x="4605483" y="3712245"/>
              <a:ext cx="383226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2" name="Image 141"/>
            <p:cNvPicPr>
              <a:picLocks noChangeAspect="1"/>
            </p:cNvPicPr>
            <p:nvPr/>
          </p:nvPicPr>
          <p:blipFill>
            <a:blip r:embed="rId5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2482" y="3731439"/>
              <a:ext cx="291274" cy="322231"/>
            </a:xfrm>
            <a:prstGeom prst="rect">
              <a:avLst/>
            </a:prstGeom>
          </p:spPr>
        </p:pic>
      </p:grpSp>
      <p:pic>
        <p:nvPicPr>
          <p:cNvPr id="144" name="Image 143"/>
          <p:cNvPicPr>
            <a:picLocks noChangeAspect="1"/>
          </p:cNvPicPr>
          <p:nvPr/>
        </p:nvPicPr>
        <p:blipFill rotWithShape="1"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1293" y="2263352"/>
            <a:ext cx="268981" cy="180000"/>
          </a:xfrm>
          <a:prstGeom prst="rect">
            <a:avLst/>
          </a:prstGeom>
        </p:spPr>
      </p:pic>
      <p:pic>
        <p:nvPicPr>
          <p:cNvPr id="145" name="Image 144"/>
          <p:cNvPicPr>
            <a:picLocks noChangeAspect="1"/>
          </p:cNvPicPr>
          <p:nvPr/>
        </p:nvPicPr>
        <p:blipFill rotWithShape="1"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9523" y="3064668"/>
            <a:ext cx="286698" cy="18000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46" name="ZoneTexte 145"/>
          <p:cNvSpPr txBox="1"/>
          <p:nvPr/>
        </p:nvSpPr>
        <p:spPr>
          <a:xfrm>
            <a:off x="414592" y="4730151"/>
            <a:ext cx="1806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smtClean="0">
                <a:hlinkClick r:id="rId56"/>
              </a:rPr>
              <a:t>www.cnrs.fr</a:t>
            </a:r>
            <a:endParaRPr lang="fr-FR" sz="1200" smtClean="0"/>
          </a:p>
          <a:p>
            <a:r>
              <a:rPr lang="fr-FR" sz="1200" smtClean="0">
                <a:hlinkClick r:id="rId57"/>
              </a:rPr>
              <a:t>www.meteofrance.fr</a:t>
            </a:r>
            <a:endParaRPr lang="fr-FR" sz="1200" smtClean="0"/>
          </a:p>
          <a:p>
            <a:r>
              <a:rPr lang="fr-FR" sz="1200" smtClean="0">
                <a:hlinkClick r:id="rId58"/>
              </a:rPr>
              <a:t>www.cnes.fr</a:t>
            </a:r>
            <a:endParaRPr lang="fr-FR" sz="1200" smtClean="0"/>
          </a:p>
          <a:p>
            <a:r>
              <a:rPr lang="fr-FR" sz="1200" smtClean="0">
                <a:hlinkClick r:id="rId59"/>
              </a:rPr>
              <a:t>www.ofb.gouv.fr</a:t>
            </a:r>
            <a:endParaRPr lang="fr-FR" sz="1200" smtClean="0"/>
          </a:p>
          <a:p>
            <a:r>
              <a:rPr lang="fr-FR" sz="1200" smtClean="0">
                <a:hlinkClick r:id="rId60"/>
              </a:rPr>
              <a:t>www.ifremer.fr</a:t>
            </a:r>
            <a:endParaRPr lang="fr-FR" sz="1200" smtClean="0"/>
          </a:p>
          <a:p>
            <a:r>
              <a:rPr lang="fr-FR" sz="1200" smtClean="0">
                <a:hlinkClick r:id="rId61"/>
              </a:rPr>
              <a:t>www.inrae.fr</a:t>
            </a:r>
            <a:endParaRPr lang="fr-FR" sz="1200" smtClean="0"/>
          </a:p>
          <a:p>
            <a:r>
              <a:rPr lang="fr-FR" sz="1200" smtClean="0">
                <a:hlinkClick r:id="rId62"/>
              </a:rPr>
              <a:t>www.ird.fr</a:t>
            </a:r>
            <a:endParaRPr lang="fr-FR" sz="1200" smtClean="0"/>
          </a:p>
          <a:p>
            <a:r>
              <a:rPr lang="fr-FR" sz="1200" smtClean="0">
                <a:hlinkClick r:id="rId63"/>
              </a:rPr>
              <a:t>www.cerema.fr</a:t>
            </a:r>
            <a:endParaRPr lang="fr-FR" sz="1200" smtClean="0"/>
          </a:p>
        </p:txBody>
      </p:sp>
      <p:sp>
        <p:nvSpPr>
          <p:cNvPr id="147" name="ZoneTexte 146"/>
          <p:cNvSpPr txBox="1"/>
          <p:nvPr/>
        </p:nvSpPr>
        <p:spPr>
          <a:xfrm>
            <a:off x="9272393" y="5945130"/>
            <a:ext cx="2605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smtClean="0">
                <a:hlinkClick r:id="rId64"/>
              </a:rPr>
              <a:t>www.uv.es</a:t>
            </a:r>
            <a:r>
              <a:rPr lang="fr-FR" sz="1200" smtClean="0"/>
              <a:t>                 </a:t>
            </a:r>
            <a:r>
              <a:rPr lang="fr-FR" sz="1200" smtClean="0">
                <a:hlinkClick r:id="rId65"/>
              </a:rPr>
              <a:t>www.uzh.ch</a:t>
            </a:r>
            <a:endParaRPr lang="fr-FR" sz="1200"/>
          </a:p>
        </p:txBody>
      </p:sp>
      <p:grpSp>
        <p:nvGrpSpPr>
          <p:cNvPr id="149" name="Groupe 148"/>
          <p:cNvGrpSpPr/>
          <p:nvPr/>
        </p:nvGrpSpPr>
        <p:grpSpPr>
          <a:xfrm>
            <a:off x="467097" y="3036024"/>
            <a:ext cx="766800" cy="720000"/>
            <a:chOff x="467097" y="3036024"/>
            <a:chExt cx="766800" cy="720000"/>
          </a:xfrm>
        </p:grpSpPr>
        <p:sp>
          <p:nvSpPr>
            <p:cNvPr id="69" name="Rectangle 68"/>
            <p:cNvSpPr/>
            <p:nvPr/>
          </p:nvSpPr>
          <p:spPr>
            <a:xfrm>
              <a:off x="467097" y="3036024"/>
              <a:ext cx="766800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8" name="Image 147"/>
            <p:cNvPicPr>
              <a:picLocks noChangeAspect="1"/>
            </p:cNvPicPr>
            <p:nvPr/>
          </p:nvPicPr>
          <p:blipFill rotWithShape="1">
            <a:blip r:embed="rId6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6621" y="3259908"/>
              <a:ext cx="737183" cy="262437"/>
            </a:xfrm>
            <a:prstGeom prst="rect">
              <a:avLst/>
            </a:prstGeom>
          </p:spPr>
        </p:pic>
      </p:grpSp>
      <p:sp>
        <p:nvSpPr>
          <p:cNvPr id="150" name="Titre 1"/>
          <p:cNvSpPr txBox="1">
            <a:spLocks/>
          </p:cNvSpPr>
          <p:nvPr/>
        </p:nvSpPr>
        <p:spPr>
          <a:xfrm>
            <a:off x="182861" y="124252"/>
            <a:ext cx="9512765" cy="550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European Science institutes and public authorities involved</a:t>
            </a:r>
          </a:p>
          <a:p>
            <a:r>
              <a:rPr lang="fr-FR" sz="18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in the preparation of TRISHNA</a:t>
            </a:r>
            <a:endParaRPr lang="fr-FR" sz="18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46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2704" y="897406"/>
            <a:ext cx="5205297" cy="5601453"/>
          </a:xfrm>
          <a:prstGeom prst="rect">
            <a:avLst/>
          </a:prstGeom>
        </p:spPr>
      </p:pic>
      <p:grpSp>
        <p:nvGrpSpPr>
          <p:cNvPr id="181" name="Groupe 180"/>
          <p:cNvGrpSpPr>
            <a:grpSpLocks noChangeAspect="1"/>
          </p:cNvGrpSpPr>
          <p:nvPr/>
        </p:nvGrpSpPr>
        <p:grpSpPr>
          <a:xfrm>
            <a:off x="6198711" y="2901974"/>
            <a:ext cx="574838" cy="540000"/>
            <a:chOff x="4527850" y="3281850"/>
            <a:chExt cx="1188000" cy="1116000"/>
          </a:xfrm>
        </p:grpSpPr>
        <p:sp>
          <p:nvSpPr>
            <p:cNvPr id="182" name="Rectangle 181"/>
            <p:cNvSpPr/>
            <p:nvPr/>
          </p:nvSpPr>
          <p:spPr>
            <a:xfrm>
              <a:off x="4527850" y="3281850"/>
              <a:ext cx="1188000" cy="11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8" name="Image 187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8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5783" y="3364176"/>
              <a:ext cx="968929" cy="953084"/>
            </a:xfrm>
            <a:prstGeom prst="rect">
              <a:avLst/>
            </a:prstGeom>
          </p:spPr>
        </p:pic>
      </p:grpSp>
      <p:grpSp>
        <p:nvGrpSpPr>
          <p:cNvPr id="189" name="Groupe 188"/>
          <p:cNvGrpSpPr>
            <a:grpSpLocks noChangeAspect="1"/>
          </p:cNvGrpSpPr>
          <p:nvPr/>
        </p:nvGrpSpPr>
        <p:grpSpPr>
          <a:xfrm>
            <a:off x="3920166" y="5457088"/>
            <a:ext cx="574838" cy="540000"/>
            <a:chOff x="870062" y="3426860"/>
            <a:chExt cx="1188000" cy="1116000"/>
          </a:xfrm>
        </p:grpSpPr>
        <p:sp>
          <p:nvSpPr>
            <p:cNvPr id="190" name="Rectangle 189"/>
            <p:cNvSpPr/>
            <p:nvPr/>
          </p:nvSpPr>
          <p:spPr>
            <a:xfrm>
              <a:off x="870062" y="3426860"/>
              <a:ext cx="1188000" cy="11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1" name="Image 19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389" y="3486961"/>
              <a:ext cx="1113943" cy="995798"/>
            </a:xfrm>
            <a:prstGeom prst="rect">
              <a:avLst/>
            </a:prstGeom>
          </p:spPr>
        </p:pic>
      </p:grpSp>
      <p:grpSp>
        <p:nvGrpSpPr>
          <p:cNvPr id="196" name="Groupe 195"/>
          <p:cNvGrpSpPr>
            <a:grpSpLocks noChangeAspect="1"/>
          </p:cNvGrpSpPr>
          <p:nvPr/>
        </p:nvGrpSpPr>
        <p:grpSpPr>
          <a:xfrm>
            <a:off x="3770974" y="4185473"/>
            <a:ext cx="574838" cy="540000"/>
            <a:chOff x="2045699" y="1183493"/>
            <a:chExt cx="766451" cy="720000"/>
          </a:xfrm>
        </p:grpSpPr>
        <p:sp>
          <p:nvSpPr>
            <p:cNvPr id="197" name="Rectangle 196"/>
            <p:cNvSpPr/>
            <p:nvPr/>
          </p:nvSpPr>
          <p:spPr>
            <a:xfrm>
              <a:off x="2045699" y="1183493"/>
              <a:ext cx="766451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8" name="Image 19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0723" y="1252579"/>
              <a:ext cx="607853" cy="594464"/>
            </a:xfrm>
            <a:prstGeom prst="rect">
              <a:avLst/>
            </a:prstGeom>
          </p:spPr>
        </p:pic>
      </p:grpSp>
      <p:pic>
        <p:nvPicPr>
          <p:cNvPr id="199" name="Image 19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1512" y="2592476"/>
            <a:ext cx="1360673" cy="54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grpSp>
        <p:nvGrpSpPr>
          <p:cNvPr id="200" name="Groupe 199"/>
          <p:cNvGrpSpPr/>
          <p:nvPr/>
        </p:nvGrpSpPr>
        <p:grpSpPr>
          <a:xfrm>
            <a:off x="4847996" y="3967288"/>
            <a:ext cx="1368000" cy="540000"/>
            <a:chOff x="2152358" y="3986932"/>
            <a:chExt cx="1368000" cy="540000"/>
          </a:xfrm>
        </p:grpSpPr>
        <p:sp>
          <p:nvSpPr>
            <p:cNvPr id="201" name="Rectangle 200"/>
            <p:cNvSpPr/>
            <p:nvPr/>
          </p:nvSpPr>
          <p:spPr>
            <a:xfrm>
              <a:off x="2152358" y="3986932"/>
              <a:ext cx="13680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2" name="Image 201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68848" y="4003407"/>
              <a:ext cx="612000" cy="520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pic>
          <p:nvPicPr>
            <p:cNvPr id="203" name="Image 202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12150" y="4166682"/>
              <a:ext cx="694722" cy="212458"/>
            </a:xfrm>
            <a:prstGeom prst="rect">
              <a:avLst/>
            </a:prstGeom>
          </p:spPr>
        </p:pic>
      </p:grpSp>
      <p:grpSp>
        <p:nvGrpSpPr>
          <p:cNvPr id="204" name="Groupe 203"/>
          <p:cNvGrpSpPr/>
          <p:nvPr/>
        </p:nvGrpSpPr>
        <p:grpSpPr>
          <a:xfrm>
            <a:off x="4627631" y="5084464"/>
            <a:ext cx="1368000" cy="540000"/>
            <a:chOff x="4085432" y="3119055"/>
            <a:chExt cx="1368000" cy="540000"/>
          </a:xfrm>
        </p:grpSpPr>
        <p:grpSp>
          <p:nvGrpSpPr>
            <p:cNvPr id="205" name="Groupe 204"/>
            <p:cNvGrpSpPr/>
            <p:nvPr/>
          </p:nvGrpSpPr>
          <p:grpSpPr>
            <a:xfrm>
              <a:off x="4085432" y="3119055"/>
              <a:ext cx="1368000" cy="540000"/>
              <a:chOff x="2152358" y="3986932"/>
              <a:chExt cx="1368000" cy="540000"/>
            </a:xfrm>
          </p:grpSpPr>
          <p:sp>
            <p:nvSpPr>
              <p:cNvPr id="207" name="Rectangle 206"/>
              <p:cNvSpPr/>
              <p:nvPr/>
            </p:nvSpPr>
            <p:spPr>
              <a:xfrm>
                <a:off x="2152358" y="3986932"/>
                <a:ext cx="1368000" cy="54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9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8" name="Image 207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68848" y="4003407"/>
                <a:ext cx="612000" cy="520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</p:pic>
        </p:grpSp>
        <p:pic>
          <p:nvPicPr>
            <p:cNvPr id="206" name="Image 205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7635" y="3201729"/>
              <a:ext cx="555736" cy="374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</p:grpSp>
      <p:pic>
        <p:nvPicPr>
          <p:cNvPr id="22" name="Image 21" descr="drapeau_Inde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512" y="987632"/>
            <a:ext cx="918001" cy="61200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itre 1"/>
          <p:cNvSpPr txBox="1">
            <a:spLocks/>
          </p:cNvSpPr>
          <p:nvPr/>
        </p:nvSpPr>
        <p:spPr>
          <a:xfrm>
            <a:off x="182861" y="124252"/>
            <a:ext cx="9512765" cy="550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Indian Science institutes and public authorities involved</a:t>
            </a:r>
          </a:p>
          <a:p>
            <a:r>
              <a:rPr lang="fr-FR" sz="18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in the preparation of TRISHNA</a:t>
            </a:r>
            <a:endParaRPr lang="fr-FR" sz="18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11536216" y="6426327"/>
            <a:ext cx="522960" cy="324000"/>
          </a:xfrm>
        </p:spPr>
        <p:txBody>
          <a:bodyPr/>
          <a:lstStyle/>
          <a:p>
            <a:pPr algn="ctr"/>
            <a:fld id="{1F15C832-BA88-44B2-B74D-EBDA7A9ACE5F}" type="slidenum">
              <a:rPr lang="fr-FR" sz="1400" b="0" smtClean="0">
                <a:solidFill>
                  <a:schemeClr val="tx1"/>
                </a:solidFill>
              </a:rPr>
              <a:pPr algn="ctr"/>
              <a:t>25</a:t>
            </a:fld>
            <a:endParaRPr lang="fr-FR" sz="1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6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4223" y="2812190"/>
            <a:ext cx="6320056" cy="311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/>
          <p:cNvSpPr txBox="1">
            <a:spLocks/>
          </p:cNvSpPr>
          <p:nvPr/>
        </p:nvSpPr>
        <p:spPr>
          <a:xfrm>
            <a:off x="158044" y="293511"/>
            <a:ext cx="9322839" cy="361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TRISHNA Production, timeliness and data distribution</a:t>
            </a:r>
            <a:endParaRPr lang="en-US" sz="2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56595" y="1347538"/>
            <a:ext cx="4333556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mtClean="0"/>
              <a:t>Building a continuous time series of daily evapotranspiration at field scale (level 3 product)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mtClean="0"/>
              <a:t>Indo-french workshare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fr-FR" smtClean="0"/>
              <a:t>Production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fr-FR" smtClean="0"/>
              <a:t>Cataloguing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fr-FR" smtClean="0"/>
              <a:t>Cross-validation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endParaRPr lang="fr-FR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/>
              <a:t>Objective: products available 12h after acquisition for vegetation water stress detection and irrigation </a:t>
            </a:r>
            <a:r>
              <a:rPr lang="fr-FR" smtClean="0"/>
              <a:t>management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mtClean="0"/>
              <a:t>Preparing a multi-mission time series with TRISHNA, LSTM, SBG, 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5344223" y="1260070"/>
            <a:ext cx="6320056" cy="126894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774702" y="1817385"/>
            <a:ext cx="1819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mtClean="0"/>
              <a:t>Total storage for 7 years of data</a:t>
            </a:r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7585039" y="1817385"/>
            <a:ext cx="1838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mtClean="0"/>
              <a:t>Generated products per year</a:t>
            </a:r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413967" y="1817386"/>
            <a:ext cx="1838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mtClean="0"/>
              <a:t>Distributed products per day</a:t>
            </a: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9848163" y="1281828"/>
            <a:ext cx="16722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>
                <a:gradFill flip="none" rotWithShape="1">
                  <a:gsLst>
                    <a:gs pos="100000">
                      <a:srgbClr val="C00000"/>
                    </a:gs>
                    <a:gs pos="36032">
                      <a:srgbClr val="00B050"/>
                    </a:gs>
                    <a:gs pos="64000">
                      <a:srgbClr val="FFC000"/>
                    </a:gs>
                    <a:gs pos="0">
                      <a:srgbClr val="0070C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CNES Poster" pitchFamily="2" charset="77"/>
              </a:rPr>
              <a:t>14 PB</a:t>
            </a:r>
            <a:endParaRPr lang="en-GB" sz="3600" dirty="0">
              <a:gradFill flip="none" rotWithShape="1">
                <a:gsLst>
                  <a:gs pos="100000">
                    <a:srgbClr val="C00000"/>
                  </a:gs>
                  <a:gs pos="36032">
                    <a:srgbClr val="00B050"/>
                  </a:gs>
                  <a:gs pos="64000">
                    <a:srgbClr val="FFC000"/>
                  </a:gs>
                  <a:gs pos="0">
                    <a:srgbClr val="0070C0"/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CNES Poster" pitchFamily="2" charset="77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84154" y="1260071"/>
            <a:ext cx="1640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smtClean="0">
                <a:gradFill flip="none" rotWithShape="1">
                  <a:gsLst>
                    <a:gs pos="100000">
                      <a:srgbClr val="C00000"/>
                    </a:gs>
                    <a:gs pos="36032">
                      <a:srgbClr val="00B050"/>
                    </a:gs>
                    <a:gs pos="64000">
                      <a:srgbClr val="FFC000"/>
                    </a:gs>
                    <a:gs pos="0">
                      <a:srgbClr val="0070C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CNES Poster" pitchFamily="2" charset="77"/>
              </a:rPr>
              <a:t>36 M</a:t>
            </a:r>
            <a:endParaRPr lang="en-GB" sz="3600" dirty="0">
              <a:gradFill flip="none" rotWithShape="1">
                <a:gsLst>
                  <a:gs pos="100000">
                    <a:srgbClr val="C00000"/>
                  </a:gs>
                  <a:gs pos="36032">
                    <a:srgbClr val="00B050"/>
                  </a:gs>
                  <a:gs pos="64000">
                    <a:srgbClr val="FFC000"/>
                  </a:gs>
                  <a:gs pos="0">
                    <a:srgbClr val="0070C0"/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CNES Poster" pitchFamily="2" charset="77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57606" y="1288946"/>
            <a:ext cx="19896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smtClean="0">
                <a:gradFill flip="none" rotWithShape="1">
                  <a:gsLst>
                    <a:gs pos="100000">
                      <a:srgbClr val="C00000"/>
                    </a:gs>
                    <a:gs pos="36032">
                      <a:srgbClr val="00B050"/>
                    </a:gs>
                    <a:gs pos="64000">
                      <a:srgbClr val="FFC000"/>
                    </a:gs>
                    <a:gs pos="0">
                      <a:srgbClr val="0070C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CNES Poster" pitchFamily="2" charset="77"/>
              </a:rPr>
              <a:t>80 000</a:t>
            </a:r>
            <a:endParaRPr lang="en-GB" sz="3200" dirty="0">
              <a:gradFill flip="none" rotWithShape="1">
                <a:gsLst>
                  <a:gs pos="100000">
                    <a:srgbClr val="C00000"/>
                  </a:gs>
                  <a:gs pos="36032">
                    <a:srgbClr val="00B050"/>
                  </a:gs>
                  <a:gs pos="64000">
                    <a:srgbClr val="FFC000"/>
                  </a:gs>
                  <a:gs pos="0">
                    <a:srgbClr val="0070C0"/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CNES Poster" pitchFamily="2" charset="77"/>
            </a:endParaRPr>
          </a:p>
        </p:txBody>
      </p:sp>
      <p:sp>
        <p:nvSpPr>
          <p:cNvPr id="14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1F15C832-BA88-44B2-B74D-EBDA7A9ACE5F}" type="slidenum">
              <a:rPr lang="fr-FR" sz="1400" smtClean="0">
                <a:solidFill>
                  <a:schemeClr val="tx1"/>
                </a:solidFill>
              </a:rPr>
              <a:pPr algn="ctr"/>
              <a:t>26</a:t>
            </a:fld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5" name="Titre 2"/>
          <p:cNvSpPr txBox="1">
            <a:spLocks/>
          </p:cNvSpPr>
          <p:nvPr/>
        </p:nvSpPr>
        <p:spPr>
          <a:xfrm>
            <a:off x="158044" y="209540"/>
            <a:ext cx="9322839" cy="361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TRISHNA Production, timeliness and data distribution</a:t>
            </a:r>
            <a:endParaRPr lang="en-US" sz="24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16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28"/>
          <p:cNvSpPr/>
          <p:nvPr/>
        </p:nvSpPr>
        <p:spPr>
          <a:xfrm>
            <a:off x="395851" y="1573278"/>
            <a:ext cx="7772400" cy="3956882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à coins arrondis 27"/>
          <p:cNvSpPr/>
          <p:nvPr/>
        </p:nvSpPr>
        <p:spPr>
          <a:xfrm>
            <a:off x="3393980" y="4851172"/>
            <a:ext cx="1865024" cy="3693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e 3"/>
          <p:cNvGrpSpPr>
            <a:grpSpLocks noChangeAspect="1"/>
          </p:cNvGrpSpPr>
          <p:nvPr/>
        </p:nvGrpSpPr>
        <p:grpSpPr>
          <a:xfrm>
            <a:off x="5781348" y="1827273"/>
            <a:ext cx="2259979" cy="2916102"/>
            <a:chOff x="6240323" y="170992"/>
            <a:chExt cx="2232000" cy="2880000"/>
          </a:xfrm>
          <a:effectLst>
            <a:outerShdw blurRad="50800" dir="5400000" algn="ctr" rotWithShape="0">
              <a:srgbClr val="000000">
                <a:alpha val="43137"/>
              </a:srgbClr>
            </a:outerShdw>
          </a:effectLst>
          <a:scene3d>
            <a:camera prst="perspectiveLeft"/>
            <a:lightRig rig="threePt" dir="t"/>
          </a:scene3d>
        </p:grpSpPr>
        <p:sp>
          <p:nvSpPr>
            <p:cNvPr id="5" name="Rectangle à coins arrondis 4"/>
            <p:cNvSpPr/>
            <p:nvPr/>
          </p:nvSpPr>
          <p:spPr>
            <a:xfrm>
              <a:off x="6240323" y="170992"/>
              <a:ext cx="2232000" cy="2880000"/>
            </a:xfrm>
            <a:prstGeom prst="roundRect">
              <a:avLst/>
            </a:prstGeom>
            <a:solidFill>
              <a:schemeClr val="tx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4105" y="1883280"/>
              <a:ext cx="1513186" cy="105260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96342" y="944379"/>
              <a:ext cx="795794" cy="86400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8208" y="966864"/>
              <a:ext cx="915651" cy="79200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8208" y="410496"/>
              <a:ext cx="2037299" cy="3147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339788" y="397816"/>
              <a:ext cx="45719" cy="534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1" name="Groupe 10"/>
          <p:cNvGrpSpPr>
            <a:grpSpLocks noChangeAspect="1"/>
          </p:cNvGrpSpPr>
          <p:nvPr/>
        </p:nvGrpSpPr>
        <p:grpSpPr>
          <a:xfrm>
            <a:off x="3207788" y="1841937"/>
            <a:ext cx="2259979" cy="2916102"/>
            <a:chOff x="2686692" y="2482449"/>
            <a:chExt cx="2232000" cy="2880000"/>
          </a:xfrm>
          <a:effectLst>
            <a:outerShdw blurRad="50800" dir="5400000" algn="ctr" rotWithShape="0">
              <a:srgbClr val="000000">
                <a:alpha val="43137"/>
              </a:srgbClr>
            </a:outerShdw>
          </a:effectLst>
          <a:scene3d>
            <a:camera prst="perspectiveLeft"/>
            <a:lightRig rig="threePt" dir="t"/>
          </a:scene3d>
        </p:grpSpPr>
        <p:grpSp>
          <p:nvGrpSpPr>
            <p:cNvPr id="12" name="Groupe 11"/>
            <p:cNvGrpSpPr/>
            <p:nvPr/>
          </p:nvGrpSpPr>
          <p:grpSpPr>
            <a:xfrm>
              <a:off x="2686692" y="2482449"/>
              <a:ext cx="2232000" cy="2880000"/>
              <a:chOff x="529294" y="2604629"/>
              <a:chExt cx="2232000" cy="2880000"/>
            </a:xfrm>
          </p:grpSpPr>
          <p:sp>
            <p:nvSpPr>
              <p:cNvPr id="14" name="Rectangle à coins arrondis 13"/>
              <p:cNvSpPr/>
              <p:nvPr/>
            </p:nvSpPr>
            <p:spPr>
              <a:xfrm>
                <a:off x="529294" y="2604629"/>
                <a:ext cx="2232000" cy="2880000"/>
              </a:xfrm>
              <a:prstGeom prst="roundRect">
                <a:avLst/>
              </a:prstGeom>
              <a:solidFill>
                <a:schemeClr val="tx1"/>
              </a:solidFill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Image 1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9141" y="4341434"/>
                <a:ext cx="1409933" cy="1057450"/>
              </a:xfrm>
              <a:prstGeom prst="rect">
                <a:avLst/>
              </a:prstGeom>
            </p:spPr>
          </p:pic>
          <p:pic>
            <p:nvPicPr>
              <p:cNvPr id="16" name="Image 15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0651"/>
              <a:stretch/>
            </p:blipFill>
            <p:spPr>
              <a:xfrm>
                <a:off x="1102460" y="2758216"/>
                <a:ext cx="1186310" cy="328190"/>
              </a:xfrm>
              <a:prstGeom prst="rect">
                <a:avLst/>
              </a:prstGeom>
            </p:spPr>
          </p:pic>
          <p:pic>
            <p:nvPicPr>
              <p:cNvPr id="17" name="Image 16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5890" y="3504155"/>
                <a:ext cx="762883" cy="792000"/>
              </a:xfrm>
              <a:prstGeom prst="rect">
                <a:avLst/>
              </a:prstGeom>
            </p:spPr>
          </p:pic>
          <p:pic>
            <p:nvPicPr>
              <p:cNvPr id="18" name="Image 17"/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2642"/>
              <a:stretch/>
            </p:blipFill>
            <p:spPr>
              <a:xfrm>
                <a:off x="877073" y="3118180"/>
                <a:ext cx="1519038" cy="307974"/>
              </a:xfrm>
              <a:prstGeom prst="rect">
                <a:avLst/>
              </a:prstGeom>
            </p:spPr>
          </p:pic>
        </p:grpSp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4308" y="3413068"/>
              <a:ext cx="1060142" cy="856649"/>
            </a:xfrm>
            <a:prstGeom prst="rect">
              <a:avLst/>
            </a:prstGeom>
          </p:spPr>
        </p:pic>
      </p:grpSp>
      <p:grpSp>
        <p:nvGrpSpPr>
          <p:cNvPr id="19" name="Groupe 18"/>
          <p:cNvGrpSpPr>
            <a:grpSpLocks noChangeAspect="1"/>
          </p:cNvGrpSpPr>
          <p:nvPr/>
        </p:nvGrpSpPr>
        <p:grpSpPr>
          <a:xfrm>
            <a:off x="588154" y="1842513"/>
            <a:ext cx="2259979" cy="2916102"/>
            <a:chOff x="300173" y="1348729"/>
            <a:chExt cx="2232000" cy="2880000"/>
          </a:xfrm>
          <a:effectLst>
            <a:outerShdw blurRad="50800" dir="5400000" algn="ctr" rotWithShape="0">
              <a:srgbClr val="000000">
                <a:alpha val="43137"/>
              </a:srgbClr>
            </a:outerShdw>
          </a:effectLst>
          <a:scene3d>
            <a:camera prst="perspectiveLeft"/>
            <a:lightRig rig="threePt" dir="t"/>
          </a:scene3d>
        </p:grpSpPr>
        <p:grpSp>
          <p:nvGrpSpPr>
            <p:cNvPr id="20" name="Groupe 19"/>
            <p:cNvGrpSpPr/>
            <p:nvPr/>
          </p:nvGrpSpPr>
          <p:grpSpPr>
            <a:xfrm>
              <a:off x="300173" y="1348729"/>
              <a:ext cx="2232000" cy="2880000"/>
              <a:chOff x="3739527" y="675314"/>
              <a:chExt cx="2232000" cy="2880000"/>
            </a:xfrm>
          </p:grpSpPr>
          <p:sp>
            <p:nvSpPr>
              <p:cNvPr id="22" name="Rectangle à coins arrondis 21"/>
              <p:cNvSpPr/>
              <p:nvPr/>
            </p:nvSpPr>
            <p:spPr>
              <a:xfrm>
                <a:off x="3739527" y="675314"/>
                <a:ext cx="2232000" cy="2880000"/>
              </a:xfrm>
              <a:prstGeom prst="roundRect">
                <a:avLst/>
              </a:prstGeom>
              <a:solidFill>
                <a:schemeClr val="tx1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Image 22"/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77323" y="2395029"/>
                <a:ext cx="1430457" cy="1073650"/>
              </a:xfrm>
              <a:prstGeom prst="rect">
                <a:avLst/>
              </a:prstGeom>
            </p:spPr>
          </p:pic>
          <p:pic>
            <p:nvPicPr>
              <p:cNvPr id="24" name="Image 23"/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25255" y="1642634"/>
                <a:ext cx="885995" cy="828000"/>
              </a:xfrm>
              <a:prstGeom prst="rect">
                <a:avLst/>
              </a:prstGeom>
            </p:spPr>
          </p:pic>
          <p:pic>
            <p:nvPicPr>
              <p:cNvPr id="25" name="Image 24"/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3696"/>
              <a:stretch/>
            </p:blipFill>
            <p:spPr>
              <a:xfrm>
                <a:off x="4283588" y="809642"/>
                <a:ext cx="1207268" cy="313843"/>
              </a:xfrm>
              <a:prstGeom prst="rect">
                <a:avLst/>
              </a:prstGeom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9115"/>
              <a:stretch/>
            </p:blipFill>
            <p:spPr>
              <a:xfrm>
                <a:off x="4246664" y="1158745"/>
                <a:ext cx="1113980" cy="396878"/>
              </a:xfrm>
              <a:prstGeom prst="rect">
                <a:avLst/>
              </a:prstGeom>
            </p:spPr>
          </p:pic>
        </p:grpSp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613" y="2314588"/>
              <a:ext cx="1060142" cy="856649"/>
            </a:xfrm>
            <a:prstGeom prst="rect">
              <a:avLst/>
            </a:prstGeom>
          </p:spPr>
        </p:pic>
      </p:grpSp>
      <p:grpSp>
        <p:nvGrpSpPr>
          <p:cNvPr id="48" name="Groupe 47"/>
          <p:cNvGrpSpPr/>
          <p:nvPr/>
        </p:nvGrpSpPr>
        <p:grpSpPr>
          <a:xfrm>
            <a:off x="8443316" y="1706880"/>
            <a:ext cx="3168000" cy="1620000"/>
            <a:chOff x="4159136" y="4560602"/>
            <a:chExt cx="2340000" cy="1114088"/>
          </a:xfrm>
        </p:grpSpPr>
        <p:grpSp>
          <p:nvGrpSpPr>
            <p:cNvPr id="32" name="Groupe 31"/>
            <p:cNvGrpSpPr/>
            <p:nvPr/>
          </p:nvGrpSpPr>
          <p:grpSpPr>
            <a:xfrm>
              <a:off x="4159136" y="4593602"/>
              <a:ext cx="2340000" cy="1081088"/>
              <a:chOff x="829002" y="733426"/>
              <a:chExt cx="2340000" cy="1081088"/>
            </a:xfrm>
          </p:grpSpPr>
          <p:pic>
            <p:nvPicPr>
              <p:cNvPr id="34" name="Image 33"/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242"/>
              <a:stretch/>
            </p:blipFill>
            <p:spPr>
              <a:xfrm>
                <a:off x="829002" y="733426"/>
                <a:ext cx="2340000" cy="1081088"/>
              </a:xfrm>
              <a:prstGeom prst="rect">
                <a:avLst/>
              </a:prstGeom>
              <a:ln w="28575">
                <a:solidFill>
                  <a:srgbClr val="00B0F0"/>
                </a:solidFill>
              </a:ln>
            </p:spPr>
          </p:pic>
          <p:pic>
            <p:nvPicPr>
              <p:cNvPr id="35" name="Image 34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1192" y="935183"/>
                <a:ext cx="577854" cy="207768"/>
              </a:xfrm>
              <a:prstGeom prst="rect">
                <a:avLst/>
              </a:prstGeom>
              <a:ln w="28575">
                <a:noFill/>
              </a:ln>
            </p:spPr>
          </p:pic>
        </p:grpSp>
        <p:sp>
          <p:nvSpPr>
            <p:cNvPr id="33" name="Rectangle 32"/>
            <p:cNvSpPr/>
            <p:nvPr/>
          </p:nvSpPr>
          <p:spPr>
            <a:xfrm>
              <a:off x="4161218" y="4560602"/>
              <a:ext cx="2337918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Land Surface </a:t>
              </a:r>
              <a:r>
                <a:rPr lang="en-US" sz="105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Temperature Monitoring</a:t>
              </a:r>
            </a:p>
          </p:txBody>
        </p:sp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5678" y="4766962"/>
              <a:ext cx="719077" cy="260955"/>
            </a:xfrm>
            <a:prstGeom prst="rect">
              <a:avLst/>
            </a:prstGeom>
          </p:spPr>
        </p:pic>
      </p:grpSp>
      <p:grpSp>
        <p:nvGrpSpPr>
          <p:cNvPr id="47" name="Groupe 46"/>
          <p:cNvGrpSpPr/>
          <p:nvPr/>
        </p:nvGrpSpPr>
        <p:grpSpPr>
          <a:xfrm>
            <a:off x="8443316" y="3485186"/>
            <a:ext cx="3168000" cy="1620000"/>
            <a:chOff x="909550" y="4670761"/>
            <a:chExt cx="2340000" cy="1081088"/>
          </a:xfrm>
        </p:grpSpPr>
        <p:sp>
          <p:nvSpPr>
            <p:cNvPr id="37" name="Rectangle 36"/>
            <p:cNvSpPr/>
            <p:nvPr/>
          </p:nvSpPr>
          <p:spPr>
            <a:xfrm>
              <a:off x="909550" y="4672094"/>
              <a:ext cx="2340000" cy="1079755"/>
            </a:xfrm>
            <a:prstGeom prst="rect">
              <a:avLst/>
            </a:prstGeom>
            <a:solidFill>
              <a:srgbClr val="00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614" b="21539"/>
            <a:stretch/>
          </p:blipFill>
          <p:spPr>
            <a:xfrm>
              <a:off x="951552" y="5285056"/>
              <a:ext cx="1294005" cy="431535"/>
            </a:xfrm>
            <a:prstGeom prst="rect">
              <a:avLst/>
            </a:prstGeom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3550" y="4954426"/>
              <a:ext cx="540000" cy="292500"/>
            </a:xfrm>
            <a:prstGeom prst="rect">
              <a:avLst/>
            </a:prstGeom>
          </p:spPr>
        </p:pic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550" y="4954426"/>
              <a:ext cx="540000" cy="292500"/>
            </a:xfrm>
            <a:prstGeom prst="rect">
              <a:avLst/>
            </a:prstGeom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7550" y="4954426"/>
              <a:ext cx="540000" cy="292500"/>
            </a:xfrm>
            <a:prstGeom prst="rect">
              <a:avLst/>
            </a:prstGeom>
          </p:spPr>
        </p:pic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0531" y="4954426"/>
              <a:ext cx="540000" cy="292500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1124970" y="4670761"/>
              <a:ext cx="1885407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smtClean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Surface Biology and Geology</a:t>
              </a:r>
              <a:endParaRPr lang="en-US" sz="1050">
                <a:solidFill>
                  <a:schemeClr val="bg1"/>
                </a:solidFill>
                <a:latin typeface="Bahnschrift SemiBold SemiConden" panose="020B0502040204020203" pitchFamily="34" charset="0"/>
              </a:endParaRPr>
            </a:p>
          </p:txBody>
        </p:sp>
        <p:pic>
          <p:nvPicPr>
            <p:cNvPr id="44" name="Image 43"/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45203" y="5271274"/>
              <a:ext cx="668347" cy="459098"/>
            </a:xfrm>
            <a:prstGeom prst="rect">
              <a:avLst/>
            </a:prstGeom>
          </p:spPr>
        </p:pic>
      </p:grpSp>
      <p:sp>
        <p:nvSpPr>
          <p:cNvPr id="3" name="ZoneTexte 2"/>
          <p:cNvSpPr txBox="1"/>
          <p:nvPr/>
        </p:nvSpPr>
        <p:spPr>
          <a:xfrm>
            <a:off x="3852850" y="4851172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Dec 16, 2022</a:t>
            </a:r>
            <a:endParaRPr lang="en-US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8661" y="4858995"/>
            <a:ext cx="348773" cy="353686"/>
          </a:xfrm>
          <a:prstGeom prst="rect">
            <a:avLst/>
          </a:prstGeom>
        </p:spPr>
      </p:pic>
      <p:sp>
        <p:nvSpPr>
          <p:cNvPr id="50" name="Rectangle à coins arrondis 49"/>
          <p:cNvSpPr/>
          <p:nvPr/>
        </p:nvSpPr>
        <p:spPr>
          <a:xfrm rot="21442518">
            <a:off x="5777066" y="4681011"/>
            <a:ext cx="1865024" cy="3693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>
                <a:solidFill>
                  <a:schemeClr val="tx1"/>
                </a:solidFill>
              </a:rPr>
              <a:t>2026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Rectangle à coins arrondis 52"/>
          <p:cNvSpPr/>
          <p:nvPr/>
        </p:nvSpPr>
        <p:spPr>
          <a:xfrm>
            <a:off x="1008516" y="4659202"/>
            <a:ext cx="1865024" cy="3693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>
                <a:solidFill>
                  <a:schemeClr val="tx1"/>
                </a:solidFill>
              </a:rPr>
              <a:t>2025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Rectangle à coins arrondis 53"/>
          <p:cNvSpPr/>
          <p:nvPr/>
        </p:nvSpPr>
        <p:spPr>
          <a:xfrm rot="402127">
            <a:off x="9736158" y="1380184"/>
            <a:ext cx="1865024" cy="3693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>
                <a:solidFill>
                  <a:schemeClr val="tx1"/>
                </a:solidFill>
              </a:rPr>
              <a:t>2029 &amp; 2031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Rectangle à coins arrondis 54"/>
          <p:cNvSpPr/>
          <p:nvPr/>
        </p:nvSpPr>
        <p:spPr>
          <a:xfrm rot="21333820">
            <a:off x="9650443" y="5080822"/>
            <a:ext cx="1865024" cy="3693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>
                <a:solidFill>
                  <a:schemeClr val="tx1"/>
                </a:solidFill>
              </a:rPr>
              <a:t>2028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611352" y="5333061"/>
            <a:ext cx="24735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mtClean="0"/>
              <a:t>Terrestrial Water Budget</a:t>
            </a:r>
            <a:endParaRPr lang="en-US"/>
          </a:p>
        </p:txBody>
      </p:sp>
      <p:sp>
        <p:nvSpPr>
          <p:cNvPr id="56" name="Rectangle à coins arrondis 55"/>
          <p:cNvSpPr/>
          <p:nvPr/>
        </p:nvSpPr>
        <p:spPr>
          <a:xfrm>
            <a:off x="5611142" y="1036320"/>
            <a:ext cx="6291297" cy="477012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ZoneTexte 56"/>
          <p:cNvSpPr txBox="1"/>
          <p:nvPr/>
        </p:nvSpPr>
        <p:spPr>
          <a:xfrm>
            <a:off x="7889362" y="5640017"/>
            <a:ext cx="24693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mtClean="0"/>
              <a:t>Daily Evapotranspiration</a:t>
            </a:r>
            <a:endParaRPr lang="en-US"/>
          </a:p>
        </p:txBody>
      </p:sp>
      <p:sp>
        <p:nvSpPr>
          <p:cNvPr id="58" name="Espace réservé du texte 2"/>
          <p:cNvSpPr txBox="1">
            <a:spLocks/>
          </p:cNvSpPr>
          <p:nvPr/>
        </p:nvSpPr>
        <p:spPr>
          <a:xfrm>
            <a:off x="184068" y="226185"/>
            <a:ext cx="9086421" cy="495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240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Earth Observation missions in synergy</a:t>
            </a:r>
            <a:endParaRPr lang="en-US" sz="24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9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1F15C832-BA88-44B2-B74D-EBDA7A9ACE5F}" type="slidenum">
              <a:rPr lang="fr-FR" sz="1400" smtClean="0">
                <a:solidFill>
                  <a:schemeClr val="tx1"/>
                </a:solidFill>
              </a:rPr>
              <a:pPr algn="ctr"/>
              <a:t>27</a:t>
            </a:fld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60" name="Espace réservé du texte 2"/>
          <p:cNvSpPr txBox="1">
            <a:spLocks/>
          </p:cNvSpPr>
          <p:nvPr/>
        </p:nvSpPr>
        <p:spPr>
          <a:xfrm>
            <a:off x="289701" y="187061"/>
            <a:ext cx="9086421" cy="495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24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Earth Observation missions in synergy</a:t>
            </a:r>
            <a:endParaRPr lang="en-US" sz="240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4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549" y="1026716"/>
            <a:ext cx="3299049" cy="2181534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549" y="3319558"/>
            <a:ext cx="3299049" cy="30126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5" name="Image 7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561" y="1026716"/>
            <a:ext cx="3014674" cy="2008634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3516" y="3397718"/>
            <a:ext cx="3797276" cy="2948148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423" y="3397718"/>
            <a:ext cx="3606949" cy="2405888"/>
          </a:xfrm>
          <a:prstGeom prst="rect">
            <a:avLst/>
          </a:prstGeom>
        </p:spPr>
      </p:pic>
      <p:pic>
        <p:nvPicPr>
          <p:cNvPr id="78" name="Imag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982" y="1026716"/>
            <a:ext cx="3451162" cy="2558293"/>
          </a:xfrm>
          <a:prstGeom prst="rect">
            <a:avLst/>
          </a:prstGeom>
        </p:spPr>
      </p:pic>
      <p:sp>
        <p:nvSpPr>
          <p:cNvPr id="10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1F15C832-BA88-44B2-B74D-EBDA7A9ACE5F}" type="slidenum">
              <a:rPr lang="fr-FR" sz="1400" smtClean="0">
                <a:solidFill>
                  <a:schemeClr val="tx1"/>
                </a:solidFill>
              </a:rPr>
              <a:pPr algn="ctr"/>
              <a:t>28</a:t>
            </a:fld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2" name="Espace réservé du texte 2"/>
          <p:cNvSpPr txBox="1">
            <a:spLocks/>
          </p:cNvSpPr>
          <p:nvPr/>
        </p:nvSpPr>
        <p:spPr>
          <a:xfrm>
            <a:off x="184068" y="226185"/>
            <a:ext cx="9086421" cy="495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24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Building up the mission</a:t>
            </a:r>
            <a:endParaRPr lang="en-US" sz="240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49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83" y="2744462"/>
            <a:ext cx="4341595" cy="35361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1361" y="1097966"/>
            <a:ext cx="5551783" cy="364976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154" y="4336986"/>
            <a:ext cx="3457001" cy="19436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6480"/>
          <a:stretch/>
        </p:blipFill>
        <p:spPr>
          <a:xfrm>
            <a:off x="645676" y="915086"/>
            <a:ext cx="5684506" cy="2164998"/>
          </a:xfrm>
          <a:prstGeom prst="rect">
            <a:avLst/>
          </a:prstGeom>
        </p:spPr>
      </p:pic>
      <p:sp>
        <p:nvSpPr>
          <p:cNvPr id="7" name="Espace réservé du texte 2"/>
          <p:cNvSpPr txBox="1">
            <a:spLocks/>
          </p:cNvSpPr>
          <p:nvPr/>
        </p:nvSpPr>
        <p:spPr>
          <a:xfrm>
            <a:off x="184068" y="226185"/>
            <a:ext cx="9086421" cy="495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24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Multiple partnerships</a:t>
            </a:r>
            <a:endParaRPr lang="en-US" sz="240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1F15C832-BA88-44B2-B74D-EBDA7A9ACE5F}" type="slidenum">
              <a:rPr lang="fr-FR" sz="1400" smtClean="0">
                <a:solidFill>
                  <a:schemeClr val="tx1"/>
                </a:solidFill>
              </a:rPr>
              <a:pPr algn="ctr"/>
              <a:t>29</a:t>
            </a:fld>
            <a:endParaRPr lang="fr-F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6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6099D97E-032C-46BE-9D22-E0AF93E814E3}"/>
              </a:ext>
            </a:extLst>
          </p:cNvPr>
          <p:cNvSpPr txBox="1"/>
          <p:nvPr/>
        </p:nvSpPr>
        <p:spPr>
          <a:xfrm>
            <a:off x="8063106" y="785676"/>
            <a:ext cx="3979373" cy="1077218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914364">
              <a:defRPr/>
            </a:pPr>
            <a:r>
              <a:rPr lang="fr-FR" sz="1600" b="1" kern="0" dirty="0">
                <a:solidFill>
                  <a:prstClr val="black">
                    <a:lumMod val="75000"/>
                  </a:prstClr>
                </a:solidFill>
                <a:latin typeface="Calibri" panose="020F0502020204030204"/>
              </a:rPr>
              <a:t>Global </a:t>
            </a:r>
            <a:r>
              <a:rPr lang="fr-FR" sz="1600" b="1" kern="0" err="1">
                <a:solidFill>
                  <a:prstClr val="black">
                    <a:lumMod val="75000"/>
                  </a:prstClr>
                </a:solidFill>
                <a:latin typeface="Calibri" panose="020F0502020204030204"/>
              </a:rPr>
              <a:t>warming</a:t>
            </a:r>
            <a:r>
              <a:rPr lang="fr-FR" sz="1600" b="1" kern="0">
                <a:solidFill>
                  <a:prstClr val="black">
                    <a:lumMod val="75000"/>
                  </a:prstClr>
                </a:solidFill>
                <a:latin typeface="Calibri" panose="020F0502020204030204"/>
              </a:rPr>
              <a:t>   </a:t>
            </a:r>
            <a:r>
              <a:rPr lang="fr-FR" sz="1600" b="1" kern="0">
                <a:solidFill>
                  <a:srgbClr val="FF0000"/>
                </a:solidFill>
                <a:latin typeface="Calibri" panose="020F0502020204030204"/>
              </a:rPr>
              <a:t>+2deg </a:t>
            </a:r>
            <a:r>
              <a:rPr lang="fr-FR" sz="1600" b="1" kern="0" dirty="0">
                <a:solidFill>
                  <a:srgbClr val="FF0000"/>
                </a:solidFill>
                <a:latin typeface="Calibri" panose="020F0502020204030204"/>
              </a:rPr>
              <a:t>by 2050</a:t>
            </a:r>
          </a:p>
          <a:p>
            <a:pPr marL="180967" indent="-180967" algn="just" defTabSz="914364">
              <a:buFont typeface="Arial" panose="020B0604020202020204" pitchFamily="34" charset="0"/>
              <a:buChar char="•"/>
              <a:defRPr/>
            </a:pPr>
            <a:r>
              <a:rPr lang="fr-FR" sz="1600" kern="0" dirty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Impact on </a:t>
            </a:r>
            <a:r>
              <a:rPr lang="fr-FR" sz="1600" kern="0" dirty="0" err="1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Carbon</a:t>
            </a:r>
            <a:r>
              <a:rPr lang="fr-FR" sz="1600" kern="0" dirty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 and water cycles</a:t>
            </a:r>
          </a:p>
          <a:p>
            <a:pPr marL="180967" indent="-180967" algn="just" defTabSz="914364">
              <a:buFont typeface="Arial" panose="020B0604020202020204" pitchFamily="34" charset="0"/>
              <a:buChar char="•"/>
              <a:defRPr/>
            </a:pPr>
            <a:r>
              <a:rPr lang="fr-FR" sz="1600" kern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Extreme </a:t>
            </a:r>
            <a:r>
              <a:rPr lang="fr-FR" sz="1600" kern="0" dirty="0" err="1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events</a:t>
            </a:r>
            <a:r>
              <a:rPr lang="fr-FR" sz="1600" kern="0" dirty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: </a:t>
            </a:r>
            <a:r>
              <a:rPr lang="fr-FR" sz="1600" kern="0" dirty="0" err="1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droughts</a:t>
            </a:r>
            <a:r>
              <a:rPr lang="fr-FR" sz="1600" kern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, floods,</a:t>
            </a:r>
          </a:p>
          <a:p>
            <a:pPr marL="180967" algn="just" defTabSz="914364">
              <a:defRPr/>
            </a:pPr>
            <a:r>
              <a:rPr lang="fr-FR" sz="1600" kern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storms</a:t>
            </a:r>
            <a:r>
              <a:rPr lang="fr-FR" sz="1600" kern="0" dirty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, </a:t>
            </a:r>
            <a:r>
              <a:rPr lang="fr-FR" sz="1600" kern="0" dirty="0" err="1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fires</a:t>
            </a:r>
            <a:endParaRPr lang="fr-FR" sz="1600" kern="0" dirty="0">
              <a:solidFill>
                <a:prstClr val="black">
                  <a:lumMod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6099D97E-032C-46BE-9D22-E0AF93E814E3}"/>
              </a:ext>
            </a:extLst>
          </p:cNvPr>
          <p:cNvSpPr txBox="1"/>
          <p:nvPr/>
        </p:nvSpPr>
        <p:spPr>
          <a:xfrm>
            <a:off x="125119" y="786625"/>
            <a:ext cx="3782652" cy="1077218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914364">
              <a:defRPr/>
            </a:pPr>
            <a:r>
              <a:rPr lang="fr-FR" sz="1600" b="1" kern="0" dirty="0">
                <a:solidFill>
                  <a:srgbClr val="FF0000"/>
                </a:solidFill>
                <a:latin typeface="Calibri" panose="020F0502020204030204"/>
              </a:rPr>
              <a:t>~+2 billions people by 2050</a:t>
            </a:r>
            <a:r>
              <a:rPr lang="fr-FR" sz="1600" b="1" kern="0" dirty="0">
                <a:solidFill>
                  <a:prstClr val="black">
                    <a:lumMod val="75000"/>
                  </a:prstClr>
                </a:solidFill>
                <a:latin typeface="Calibri" panose="020F0502020204030204"/>
              </a:rPr>
              <a:t> </a:t>
            </a:r>
          </a:p>
          <a:p>
            <a:pPr marL="180967" indent="-180967" algn="just" defTabSz="914364">
              <a:buFont typeface="Arial" panose="020B0604020202020204" pitchFamily="34" charset="0"/>
              <a:buChar char="•"/>
              <a:defRPr/>
            </a:pPr>
            <a:r>
              <a:rPr lang="fr-FR" sz="1600" kern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Pressure ↗ on </a:t>
            </a:r>
            <a:r>
              <a:rPr lang="fr-FR" sz="1600" kern="0" dirty="0" err="1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energy</a:t>
            </a:r>
            <a:r>
              <a:rPr lang="fr-FR" sz="1600" kern="0" dirty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 and </a:t>
            </a:r>
            <a:r>
              <a:rPr lang="fr-FR" sz="1600" kern="0" dirty="0" err="1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food</a:t>
            </a:r>
            <a:endParaRPr lang="fr-FR" sz="1600" kern="0" dirty="0">
              <a:solidFill>
                <a:prstClr val="black">
                  <a:lumMod val="7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L="180967" indent="-180967" algn="just" defTabSz="914364">
              <a:buFont typeface="Arial" panose="020B0604020202020204" pitchFamily="34" charset="0"/>
              <a:buChar char="•"/>
              <a:defRPr/>
            </a:pPr>
            <a:r>
              <a:rPr lang="fr-FR" sz="1600" kern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Pressure ↗ on </a:t>
            </a:r>
            <a:r>
              <a:rPr lang="fr-FR" sz="1600" kern="0" dirty="0" err="1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transboundary</a:t>
            </a:r>
            <a:r>
              <a:rPr lang="fr-FR" sz="1600" kern="0" dirty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 basins</a:t>
            </a:r>
          </a:p>
          <a:p>
            <a:pPr marL="180967" indent="-180967" algn="just" defTabSz="914364">
              <a:buFont typeface="Arial" panose="020B0604020202020204" pitchFamily="34" charset="0"/>
              <a:buChar char="•"/>
              <a:defRPr/>
            </a:pPr>
            <a:r>
              <a:rPr lang="fr-FR" sz="1600" kern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Population ↗ in </a:t>
            </a:r>
            <a:r>
              <a:rPr lang="fr-FR" sz="1600" kern="0" dirty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fluvial &amp; </a:t>
            </a:r>
            <a:r>
              <a:rPr lang="fr-FR" sz="1600" kern="0" dirty="0" err="1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coastal</a:t>
            </a:r>
            <a:r>
              <a:rPr lang="fr-FR" sz="1600" kern="0" dirty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 zones</a:t>
            </a:r>
          </a:p>
        </p:txBody>
      </p:sp>
      <p:pic>
        <p:nvPicPr>
          <p:cNvPr id="69" name="Image 6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606" y="901472"/>
            <a:ext cx="637730" cy="471527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220" y="1022953"/>
            <a:ext cx="573152" cy="573152"/>
          </a:xfrm>
          <a:prstGeom prst="rect">
            <a:avLst/>
          </a:prstGeom>
        </p:spPr>
      </p:pic>
      <p:sp>
        <p:nvSpPr>
          <p:cNvPr id="71" name="ZoneTexte 70">
            <a:extLst>
              <a:ext uri="{FF2B5EF4-FFF2-40B4-BE49-F238E27FC236}">
                <a16:creationId xmlns:a16="http://schemas.microsoft.com/office/drawing/2014/main" id="{6099D97E-032C-46BE-9D22-E0AF93E814E3}"/>
              </a:ext>
            </a:extLst>
          </p:cNvPr>
          <p:cNvSpPr txBox="1"/>
          <p:nvPr/>
        </p:nvSpPr>
        <p:spPr>
          <a:xfrm>
            <a:off x="3999438" y="785677"/>
            <a:ext cx="3968782" cy="1077218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just" defTabSz="914364">
              <a:defRPr/>
            </a:pPr>
            <a:r>
              <a:rPr lang="fr-FR" sz="1600" b="1" kern="0" dirty="0" err="1">
                <a:solidFill>
                  <a:prstClr val="black">
                    <a:lumMod val="75000"/>
                  </a:prstClr>
                </a:solidFill>
                <a:latin typeface="Calibri" panose="020F0502020204030204"/>
              </a:rPr>
              <a:t>Biodiversity</a:t>
            </a:r>
            <a:r>
              <a:rPr lang="fr-FR" sz="1600" b="1" kern="0" dirty="0">
                <a:solidFill>
                  <a:prstClr val="black">
                    <a:lumMod val="75000"/>
                  </a:prstClr>
                </a:solidFill>
                <a:latin typeface="Calibri" panose="020F0502020204030204"/>
              </a:rPr>
              <a:t> / pressure on the habitat  </a:t>
            </a:r>
          </a:p>
          <a:p>
            <a:pPr marL="180967" indent="-161918" algn="just" defTabSz="914364">
              <a:buFont typeface="Arial" panose="020B0604020202020204" pitchFamily="34" charset="0"/>
              <a:buChar char="•"/>
              <a:defRPr/>
            </a:pPr>
            <a:r>
              <a:rPr lang="fr-FR" sz="1600" kern="0" dirty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In Rivers</a:t>
            </a:r>
            <a:r>
              <a:rPr lang="fr-FR" sz="1600" kern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, wetlands, coastal </a:t>
            </a:r>
            <a:r>
              <a:rPr lang="fr-FR" sz="1600" kern="0" dirty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zones</a:t>
            </a:r>
          </a:p>
          <a:p>
            <a:pPr marL="180967" indent="-161918" algn="just" defTabSz="914364">
              <a:buFont typeface="Arial" panose="020B0604020202020204" pitchFamily="34" charset="0"/>
              <a:buChar char="•"/>
              <a:defRPr/>
            </a:pPr>
            <a:r>
              <a:rPr lang="fr-FR" sz="1600" kern="0" dirty="0" err="1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Modified</a:t>
            </a:r>
            <a:r>
              <a:rPr lang="fr-FR" sz="1600" kern="0" dirty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 </a:t>
            </a:r>
            <a:r>
              <a:rPr lang="fr-FR" sz="1600" kern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by dams </a:t>
            </a:r>
            <a:r>
              <a:rPr lang="fr-FR" sz="1600" kern="0" dirty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(</a:t>
            </a:r>
            <a:r>
              <a:rPr lang="fr-FR" sz="1600" kern="0" err="1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connectivity</a:t>
            </a:r>
            <a:r>
              <a:rPr lang="fr-FR" sz="1600" kern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),</a:t>
            </a:r>
          </a:p>
          <a:p>
            <a:pPr marL="180967" algn="just" defTabSz="914364">
              <a:defRPr/>
            </a:pPr>
            <a:r>
              <a:rPr lang="fr-FR" sz="1600" kern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pollution </a:t>
            </a:r>
            <a:r>
              <a:rPr lang="fr-FR" sz="1600" kern="0" dirty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(</a:t>
            </a:r>
            <a:r>
              <a:rPr lang="fr-FR" sz="1600" kern="0" dirty="0" err="1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health</a:t>
            </a:r>
            <a:r>
              <a:rPr lang="fr-FR" sz="1600" kern="0" dirty="0">
                <a:solidFill>
                  <a:prstClr val="black">
                    <a:lumMod val="7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72" name="Text Placeholder 3">
            <a:extLst>
              <a:ext uri="{FF2B5EF4-FFF2-40B4-BE49-F238E27FC236}">
                <a16:creationId xmlns:a16="http://schemas.microsoft.com/office/drawing/2014/main" id="{1DEE8869-31E1-4449-91A7-892B6C69CB99}"/>
              </a:ext>
            </a:extLst>
          </p:cNvPr>
          <p:cNvSpPr txBox="1">
            <a:spLocks/>
          </p:cNvSpPr>
          <p:nvPr/>
        </p:nvSpPr>
        <p:spPr>
          <a:xfrm>
            <a:off x="125118" y="5560101"/>
            <a:ext cx="11917360" cy="890725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354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13" indent="-285737" algn="l" defTabSz="91435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2942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120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298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8" indent="-285738" algn="l" defTabSz="914317"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fr-FR" sz="1600" b="0" dirty="0">
                <a:solidFill>
                  <a:sysClr val="window" lastClr="FFFFFF"/>
                </a:solidFill>
                <a:latin typeface="Praxis Next Heavy" panose="020F0904040203020204"/>
              </a:rPr>
              <a:t>Adaptation, mitigation </a:t>
            </a:r>
            <a:r>
              <a:rPr lang="fr-FR" sz="1600" b="0" dirty="0" err="1">
                <a:solidFill>
                  <a:sysClr val="window" lastClr="FFFFFF"/>
                </a:solidFill>
                <a:latin typeface="Praxis Next Heavy" panose="020F0904040203020204"/>
              </a:rPr>
              <a:t>Stakes</a:t>
            </a:r>
            <a:endParaRPr lang="fr-FR" sz="1600" b="0" dirty="0">
              <a:solidFill>
                <a:sysClr val="window" lastClr="FFFFFF"/>
              </a:solidFill>
              <a:latin typeface="Praxis Next Heavy" panose="020F0904040203020204"/>
            </a:endParaRPr>
          </a:p>
          <a:p>
            <a:pPr marL="285738" indent="-285738" algn="l" defTabSz="914317"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fr-FR" sz="1600" b="0" dirty="0" err="1">
                <a:solidFill>
                  <a:sysClr val="window" lastClr="FFFFFF"/>
                </a:solidFill>
                <a:latin typeface="Praxis Next Heavy" panose="020F0904040203020204"/>
              </a:rPr>
              <a:t>involving</a:t>
            </a:r>
            <a:r>
              <a:rPr lang="fr-FR" sz="1600" b="0" dirty="0">
                <a:solidFill>
                  <a:sysClr val="window" lastClr="FFFFFF"/>
                </a:solidFill>
                <a:latin typeface="Praxis Next Heavy" panose="020F0904040203020204"/>
              </a:rPr>
              <a:t> Science and Application </a:t>
            </a:r>
            <a:r>
              <a:rPr lang="fr-FR" sz="1600" b="0" dirty="0" err="1">
                <a:solidFill>
                  <a:sysClr val="window" lastClr="FFFFFF"/>
                </a:solidFill>
                <a:latin typeface="Praxis Next Heavy" panose="020F0904040203020204"/>
              </a:rPr>
              <a:t>levels</a:t>
            </a:r>
            <a:r>
              <a:rPr lang="fr-FR" sz="1600" b="0" dirty="0">
                <a:solidFill>
                  <a:sysClr val="window" lastClr="FFFFFF"/>
                </a:solidFill>
                <a:latin typeface="Praxis Next Heavy" panose="020F0904040203020204"/>
              </a:rPr>
              <a:t> in </a:t>
            </a:r>
            <a:r>
              <a:rPr lang="fr-FR" sz="1600" b="0" dirty="0" err="1">
                <a:solidFill>
                  <a:sysClr val="window" lastClr="FFFFFF"/>
                </a:solidFill>
                <a:latin typeface="Praxis Next Heavy" panose="020F0904040203020204"/>
              </a:rPr>
              <a:t>Economy</a:t>
            </a:r>
            <a:r>
              <a:rPr lang="fr-FR" sz="1600" b="0" dirty="0">
                <a:solidFill>
                  <a:sysClr val="window" lastClr="FFFFFF"/>
                </a:solidFill>
                <a:latin typeface="Praxis Next Heavy" panose="020F0904040203020204"/>
              </a:rPr>
              <a:t>, </a:t>
            </a:r>
            <a:r>
              <a:rPr lang="fr-FR" sz="1600" b="0" dirty="0" err="1">
                <a:solidFill>
                  <a:sysClr val="window" lastClr="FFFFFF"/>
                </a:solidFill>
                <a:latin typeface="Praxis Next Heavy" panose="020F0904040203020204"/>
              </a:rPr>
              <a:t>ecology</a:t>
            </a:r>
            <a:r>
              <a:rPr lang="fr-FR" sz="1600" b="0" dirty="0">
                <a:solidFill>
                  <a:sysClr val="window" lastClr="FFFFFF"/>
                </a:solidFill>
                <a:latin typeface="Praxis Next Heavy" panose="020F0904040203020204"/>
              </a:rPr>
              <a:t>, </a:t>
            </a:r>
            <a:r>
              <a:rPr lang="fr-FR" sz="1600" b="0" dirty="0" err="1">
                <a:solidFill>
                  <a:sysClr val="window" lastClr="FFFFFF"/>
                </a:solidFill>
                <a:latin typeface="Praxis Next Heavy" panose="020F0904040203020204"/>
              </a:rPr>
              <a:t>geopolitics</a:t>
            </a:r>
            <a:r>
              <a:rPr lang="fr-FR" sz="1600" b="0" dirty="0">
                <a:solidFill>
                  <a:sysClr val="window" lastClr="FFFFFF"/>
                </a:solidFill>
                <a:latin typeface="Praxis Next Heavy" panose="020F0904040203020204"/>
              </a:rPr>
              <a:t>, </a:t>
            </a:r>
            <a:r>
              <a:rPr lang="fr-FR" sz="1600" b="0" dirty="0" err="1">
                <a:solidFill>
                  <a:sysClr val="window" lastClr="FFFFFF"/>
                </a:solidFill>
                <a:latin typeface="Praxis Next Heavy" panose="020F0904040203020204"/>
              </a:rPr>
              <a:t>security</a:t>
            </a:r>
            <a:r>
              <a:rPr lang="fr-FR" sz="1600" b="0" dirty="0">
                <a:solidFill>
                  <a:sysClr val="window" lastClr="FFFFFF"/>
                </a:solidFill>
                <a:latin typeface="Praxis Next Heavy" panose="020F0904040203020204"/>
              </a:rPr>
              <a:t>…</a:t>
            </a:r>
          </a:p>
          <a:p>
            <a:pPr marL="285738" indent="-285738" algn="l" defTabSz="914317"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fr-FR" sz="1600" b="0">
                <a:solidFill>
                  <a:sysClr val="window" lastClr="FFFFFF"/>
                </a:solidFill>
                <a:latin typeface="Praxis Next Heavy" panose="020F0904040203020204"/>
              </a:rPr>
              <a:t>Reliable metrics needed, </a:t>
            </a:r>
            <a:r>
              <a:rPr lang="fr-FR" sz="1600" b="0" dirty="0" err="1">
                <a:solidFill>
                  <a:sysClr val="window" lastClr="FFFFFF"/>
                </a:solidFill>
                <a:latin typeface="Praxis Next Heavy" panose="020F0904040203020204"/>
              </a:rPr>
              <a:t>homogeneous</a:t>
            </a:r>
            <a:r>
              <a:rPr lang="fr-FR" sz="1600" b="0" dirty="0">
                <a:solidFill>
                  <a:sysClr val="window" lastClr="FFFFFF"/>
                </a:solidFill>
                <a:latin typeface="Praxis Next Heavy" panose="020F0904040203020204"/>
              </a:rPr>
              <a:t> </a:t>
            </a:r>
            <a:r>
              <a:rPr lang="fr-FR" sz="1600" b="0" dirty="0" err="1">
                <a:solidFill>
                  <a:sysClr val="window" lastClr="FFFFFF"/>
                </a:solidFill>
                <a:latin typeface="Praxis Next Heavy" panose="020F0904040203020204"/>
              </a:rPr>
              <a:t>along</a:t>
            </a:r>
            <a:r>
              <a:rPr lang="fr-FR" sz="1600" b="0" dirty="0">
                <a:solidFill>
                  <a:sysClr val="window" lastClr="FFFFFF"/>
                </a:solidFill>
                <a:latin typeface="Praxis Next Heavy" panose="020F0904040203020204"/>
              </a:rPr>
              <a:t> time and on </a:t>
            </a:r>
            <a:r>
              <a:rPr lang="fr-FR" sz="1600" b="0" dirty="0" err="1">
                <a:solidFill>
                  <a:sysClr val="window" lastClr="FFFFFF"/>
                </a:solidFill>
                <a:latin typeface="Praxis Next Heavy" panose="020F0904040203020204"/>
              </a:rPr>
              <a:t>every</a:t>
            </a:r>
            <a:r>
              <a:rPr lang="fr-FR" sz="1600" b="0" dirty="0">
                <a:solidFill>
                  <a:sysClr val="window" lastClr="FFFFFF"/>
                </a:solidFill>
                <a:latin typeface="Praxis Next Heavy" panose="020F0904040203020204"/>
              </a:rPr>
              <a:t> </a:t>
            </a:r>
            <a:r>
              <a:rPr lang="fr-FR" sz="1600" b="0" dirty="0" err="1">
                <a:solidFill>
                  <a:sysClr val="window" lastClr="FFFFFF"/>
                </a:solidFill>
                <a:latin typeface="Praxis Next Heavy" panose="020F0904040203020204"/>
              </a:rPr>
              <a:t>scale</a:t>
            </a:r>
            <a:r>
              <a:rPr lang="fr-FR" sz="1600" b="0" dirty="0">
                <a:solidFill>
                  <a:sysClr val="window" lastClr="FFFFFF"/>
                </a:solidFill>
                <a:latin typeface="Praxis Next Heavy" panose="020F0904040203020204"/>
              </a:rPr>
              <a:t> </a:t>
            </a:r>
            <a:r>
              <a:rPr lang="fr-FR" sz="1600" b="0" dirty="0" err="1">
                <a:solidFill>
                  <a:sysClr val="window" lastClr="FFFFFF"/>
                </a:solidFill>
                <a:latin typeface="Praxis Next Heavy" panose="020F0904040203020204"/>
              </a:rPr>
              <a:t>from</a:t>
            </a:r>
            <a:r>
              <a:rPr lang="fr-FR" sz="1600" b="0" dirty="0">
                <a:solidFill>
                  <a:sysClr val="window" lastClr="FFFFFF"/>
                </a:solidFill>
                <a:latin typeface="Praxis Next Heavy" panose="020F0904040203020204"/>
              </a:rPr>
              <a:t> global to </a:t>
            </a:r>
            <a:r>
              <a:rPr lang="fr-FR" sz="1600" b="0" dirty="0" err="1">
                <a:solidFill>
                  <a:sysClr val="window" lastClr="FFFFFF"/>
                </a:solidFill>
                <a:latin typeface="Praxis Next Heavy" panose="020F0904040203020204"/>
              </a:rPr>
              <a:t>regional</a:t>
            </a:r>
            <a:endParaRPr lang="fr-FR" sz="1600" b="0" dirty="0">
              <a:solidFill>
                <a:sysClr val="window" lastClr="FFFFFF"/>
              </a:solidFill>
              <a:latin typeface="Praxis Next Heavy" panose="020F0904040203020204"/>
            </a:endParaRPr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467" y="980223"/>
            <a:ext cx="720000" cy="658610"/>
          </a:xfrm>
          <a:prstGeom prst="rect">
            <a:avLst/>
          </a:prstGeom>
        </p:spPr>
      </p:pic>
      <p:grpSp>
        <p:nvGrpSpPr>
          <p:cNvPr id="74" name="Groupe 73"/>
          <p:cNvGrpSpPr/>
          <p:nvPr/>
        </p:nvGrpSpPr>
        <p:grpSpPr>
          <a:xfrm>
            <a:off x="125120" y="2103663"/>
            <a:ext cx="5327147" cy="3147206"/>
            <a:chOff x="125118" y="2103663"/>
            <a:chExt cx="5327147" cy="3147206"/>
          </a:xfrm>
        </p:grpSpPr>
        <p:sp>
          <p:nvSpPr>
            <p:cNvPr id="75" name="Rectangle 74"/>
            <p:cNvSpPr/>
            <p:nvPr/>
          </p:nvSpPr>
          <p:spPr>
            <a:xfrm>
              <a:off x="125118" y="2103663"/>
              <a:ext cx="5327147" cy="63114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64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76" name="Image 7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119" y="2613804"/>
              <a:ext cx="5327146" cy="2637065"/>
            </a:xfrm>
            <a:prstGeom prst="rect">
              <a:avLst/>
            </a:prstGeom>
          </p:spPr>
        </p:pic>
        <p:pic>
          <p:nvPicPr>
            <p:cNvPr id="77" name="Image 76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1624" y="2103663"/>
              <a:ext cx="3114136" cy="517581"/>
            </a:xfrm>
            <a:prstGeom prst="rect">
              <a:avLst/>
            </a:prstGeom>
          </p:spPr>
        </p:pic>
      </p:grpSp>
      <p:sp>
        <p:nvSpPr>
          <p:cNvPr id="78" name="Rectangle 77"/>
          <p:cNvSpPr/>
          <p:nvPr/>
        </p:nvSpPr>
        <p:spPr>
          <a:xfrm>
            <a:off x="6249798" y="2110920"/>
            <a:ext cx="5792680" cy="3147206"/>
          </a:xfrm>
          <a:prstGeom prst="rect">
            <a:avLst/>
          </a:prstGeom>
          <a:solidFill>
            <a:srgbClr val="343A4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64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1693" y="2174320"/>
            <a:ext cx="2038350" cy="628650"/>
          </a:xfrm>
          <a:prstGeom prst="rect">
            <a:avLst/>
          </a:prstGeom>
        </p:spPr>
      </p:pic>
      <p:pic>
        <p:nvPicPr>
          <p:cNvPr id="80" name="Image 79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479" y="2866368"/>
            <a:ext cx="2653200" cy="730800"/>
          </a:xfrm>
          <a:prstGeom prst="rect">
            <a:avLst/>
          </a:prstGeom>
        </p:spPr>
      </p:pic>
      <p:pic>
        <p:nvPicPr>
          <p:cNvPr id="81" name="Image 80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688" y="3677266"/>
            <a:ext cx="2653200" cy="730800"/>
          </a:xfrm>
          <a:prstGeom prst="rect">
            <a:avLst/>
          </a:prstGeom>
        </p:spPr>
      </p:pic>
      <p:pic>
        <p:nvPicPr>
          <p:cNvPr id="82" name="Image 81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003" y="3686240"/>
            <a:ext cx="2653200" cy="730800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688" y="2859112"/>
            <a:ext cx="2652594" cy="729463"/>
          </a:xfrm>
          <a:prstGeom prst="rect">
            <a:avLst/>
          </a:prstGeom>
        </p:spPr>
      </p:pic>
      <p:sp>
        <p:nvSpPr>
          <p:cNvPr id="84" name="ZoneTexte 83"/>
          <p:cNvSpPr txBox="1"/>
          <p:nvPr/>
        </p:nvSpPr>
        <p:spPr>
          <a:xfrm>
            <a:off x="6356774" y="4541606"/>
            <a:ext cx="5007781" cy="579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68">
                <a:solidFill>
                  <a:prstClr val="white"/>
                </a:solidFill>
                <a:latin typeface="Arial Black" panose="020B0A04020102020204" pitchFamily="34" charset="0"/>
              </a:rPr>
              <a:t>Essential Agricultural Variables</a:t>
            </a:r>
          </a:p>
          <a:p>
            <a:r>
              <a:rPr lang="en-US" sz="1600">
                <a:solidFill>
                  <a:prstClr val="white"/>
                </a:solidFill>
                <a:latin typeface="Calibri" panose="020F0502020204030204"/>
                <a:sym typeface="Wingdings" panose="05000000000000000000" pitchFamily="2" charset="2"/>
              </a:rPr>
              <a:t> </a:t>
            </a:r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meet current and evolving policy drivers for agriculture</a:t>
            </a:r>
            <a:endParaRPr lang="en-US" sz="160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85" name="Bouée 84"/>
          <p:cNvSpPr/>
          <p:nvPr/>
        </p:nvSpPr>
        <p:spPr>
          <a:xfrm rot="19932516">
            <a:off x="4444138" y="2422042"/>
            <a:ext cx="1162991" cy="1103548"/>
          </a:xfrm>
          <a:prstGeom prst="donut">
            <a:avLst>
              <a:gd name="adj" fmla="val 6645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64">
              <a:defRPr/>
            </a:pPr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6" name="Bouée 85"/>
          <p:cNvSpPr/>
          <p:nvPr/>
        </p:nvSpPr>
        <p:spPr>
          <a:xfrm rot="19932516">
            <a:off x="931445" y="2411128"/>
            <a:ext cx="1156392" cy="1227174"/>
          </a:xfrm>
          <a:prstGeom prst="donut">
            <a:avLst>
              <a:gd name="adj" fmla="val 6645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64">
              <a:defRPr/>
            </a:pPr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7" name="Bouée 86"/>
          <p:cNvSpPr/>
          <p:nvPr/>
        </p:nvSpPr>
        <p:spPr>
          <a:xfrm rot="19932516">
            <a:off x="34527" y="3381933"/>
            <a:ext cx="1121030" cy="1109869"/>
          </a:xfrm>
          <a:prstGeom prst="donut">
            <a:avLst>
              <a:gd name="adj" fmla="val 6645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64">
              <a:defRPr/>
            </a:pPr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8" name="Bouée 87"/>
          <p:cNvSpPr/>
          <p:nvPr/>
        </p:nvSpPr>
        <p:spPr>
          <a:xfrm rot="19932516">
            <a:off x="4383761" y="3431320"/>
            <a:ext cx="1162991" cy="1103548"/>
          </a:xfrm>
          <a:prstGeom prst="donut">
            <a:avLst>
              <a:gd name="adj" fmla="val 6645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64">
              <a:defRPr/>
            </a:pPr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Espace réservé du texte 2"/>
          <p:cNvSpPr txBox="1">
            <a:spLocks/>
          </p:cNvSpPr>
          <p:nvPr/>
        </p:nvSpPr>
        <p:spPr>
          <a:xfrm>
            <a:off x="286045" y="129940"/>
            <a:ext cx="3621726" cy="419317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015990" rtl="0" eaLnBrk="1" latinLnBrk="0" hangingPunct="1">
              <a:lnSpc>
                <a:spcPct val="100000"/>
              </a:lnSpc>
              <a:spcBef>
                <a:spcPts val="1111"/>
              </a:spcBef>
              <a:buFont typeface="Arial"/>
              <a:buNone/>
              <a:defRPr sz="1800" b="1" i="0" kern="120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0" indent="0" algn="ctr" defTabSz="761992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800" b="1" i="0" kern="1200" baseline="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222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>
                <a:solidFill>
                  <a:srgbClr val="0070C0"/>
                </a:solidFill>
                <a:latin typeface="Arial Rounded MT Bold" panose="020F0704030504030204" pitchFamily="34" charset="0"/>
              </a:rPr>
              <a:t>The water issue</a:t>
            </a:r>
          </a:p>
        </p:txBody>
      </p:sp>
    </p:spTree>
    <p:extLst>
      <p:ext uri="{BB962C8B-B14F-4D97-AF65-F5344CB8AC3E}">
        <p14:creationId xmlns:p14="http://schemas.microsoft.com/office/powerpoint/2010/main" val="271864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Espace réservé du texte 2"/>
          <p:cNvSpPr txBox="1">
            <a:spLocks/>
          </p:cNvSpPr>
          <p:nvPr/>
        </p:nvSpPr>
        <p:spPr>
          <a:xfrm>
            <a:off x="184068" y="226185"/>
            <a:ext cx="9660141" cy="495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20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Preparing the mission on the ground (… and water, … and snow)</a:t>
            </a:r>
            <a:endParaRPr lang="en-US" sz="200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2783" y="1053427"/>
            <a:ext cx="1665750" cy="235981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949" y="1030274"/>
            <a:ext cx="3771152" cy="488881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55F32C2-6FB3-4EC1-A3BD-5AE801063C5E}"/>
              </a:ext>
            </a:extLst>
          </p:cNvPr>
          <p:cNvSpPr txBox="1"/>
          <p:nvPr/>
        </p:nvSpPr>
        <p:spPr>
          <a:xfrm>
            <a:off x="78760" y="5804439"/>
            <a:ext cx="4286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Berambadi</a:t>
            </a:r>
            <a:r>
              <a:rPr lang="fr-FR" sz="1200" b="1" dirty="0"/>
              <a:t>: 11 SM+TIR monitoring stations (2022-) + UAV (2024)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D622881-D737-495B-97BE-9A6BB715C219}"/>
              </a:ext>
            </a:extLst>
          </p:cNvPr>
          <p:cNvSpPr txBox="1"/>
          <p:nvPr/>
        </p:nvSpPr>
        <p:spPr>
          <a:xfrm>
            <a:off x="112916" y="3444141"/>
            <a:ext cx="2027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Malegaon </a:t>
            </a:r>
            <a:r>
              <a:rPr lang="fr-FR" sz="1200" b="1" dirty="0" err="1"/>
              <a:t>vineyard</a:t>
            </a:r>
            <a:r>
              <a:rPr lang="fr-FR" sz="1200" b="1" dirty="0"/>
              <a:t> site, Maharashtra (2021-)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FB3D450-3BC9-438A-9EE2-6A41953940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1432" y="1467650"/>
            <a:ext cx="2284734" cy="17135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7D8858-236E-40BC-A283-8DDF9D73CE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94" y="1182100"/>
            <a:ext cx="634048" cy="618197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E6114C5-233E-4D65-A67A-86235CCB2371}"/>
              </a:ext>
            </a:extLst>
          </p:cNvPr>
          <p:cNvSpPr txBox="1"/>
          <p:nvPr/>
        </p:nvSpPr>
        <p:spPr>
          <a:xfrm>
            <a:off x="2006977" y="3644070"/>
            <a:ext cx="2270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err="1"/>
              <a:t>Berambadi</a:t>
            </a:r>
            <a:r>
              <a:rPr lang="fr-FR" sz="1200" b="1" dirty="0"/>
              <a:t> Flux Tower (2023-)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2D4778D-9552-42E8-A9FB-0CD5154770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032" y="1180967"/>
            <a:ext cx="1974193" cy="245495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DCC746B-0836-4A86-A206-BD6A9B2A31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73" y="3959077"/>
            <a:ext cx="4126497" cy="1889767"/>
          </a:xfrm>
          <a:prstGeom prst="rect">
            <a:avLst/>
          </a:prstGeom>
        </p:spPr>
      </p:pic>
      <p:pic>
        <p:nvPicPr>
          <p:cNvPr id="41" name="Image 40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2603" y="3733785"/>
            <a:ext cx="1637202" cy="883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Rectangle 41"/>
          <p:cNvSpPr/>
          <p:nvPr/>
        </p:nvSpPr>
        <p:spPr>
          <a:xfrm>
            <a:off x="8482080" y="4629136"/>
            <a:ext cx="13621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mtClean="0">
                <a:latin typeface="LiberationSerif-Italic"/>
                <a:sym typeface="Wingdings" panose="05000000000000000000" pitchFamily="2" charset="2"/>
              </a:rPr>
              <a:t>Coast HF station</a:t>
            </a:r>
            <a:endParaRPr lang="en-US" sz="1200"/>
          </a:p>
        </p:txBody>
      </p:sp>
      <p:sp>
        <p:nvSpPr>
          <p:cNvPr id="43" name="Rectangle 42"/>
          <p:cNvSpPr/>
          <p:nvPr/>
        </p:nvSpPr>
        <p:spPr>
          <a:xfrm>
            <a:off x="10549443" y="4615524"/>
            <a:ext cx="10459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smtClean="0">
                <a:latin typeface="LiberationSerif-Italic"/>
                <a:sym typeface="Wingdings" panose="05000000000000000000" pitchFamily="2" charset="2"/>
              </a:rPr>
              <a:t>Saildrone</a:t>
            </a:r>
            <a:endParaRPr lang="en-US" sz="1200"/>
          </a:p>
        </p:txBody>
      </p:sp>
      <p:sp>
        <p:nvSpPr>
          <p:cNvPr id="44" name="Rectangle 43"/>
          <p:cNvSpPr/>
          <p:nvPr/>
        </p:nvSpPr>
        <p:spPr>
          <a:xfrm>
            <a:off x="8150990" y="5924310"/>
            <a:ext cx="20657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smtClean="0">
                <a:latin typeface="LiberationSerif-Italic"/>
                <a:sym typeface="Wingdings" panose="05000000000000000000" pitchFamily="2" charset="2"/>
              </a:rPr>
              <a:t>ECOSCOPA station</a:t>
            </a:r>
            <a:endParaRPr lang="en-US" sz="1200"/>
          </a:p>
        </p:txBody>
      </p:sp>
      <p:sp>
        <p:nvSpPr>
          <p:cNvPr id="45" name="Rectangle 44"/>
          <p:cNvSpPr/>
          <p:nvPr/>
        </p:nvSpPr>
        <p:spPr>
          <a:xfrm>
            <a:off x="10165682" y="5942938"/>
            <a:ext cx="18510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smtClean="0">
                <a:latin typeface="LiberationSerif-Italic"/>
                <a:sym typeface="Wingdings" panose="05000000000000000000" pitchFamily="2" charset="2"/>
              </a:rPr>
              <a:t>Waverider buoy</a:t>
            </a:r>
            <a:endParaRPr lang="en-US" sz="120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9857" y="1060256"/>
            <a:ext cx="1437374" cy="1029708"/>
          </a:xfrm>
          <a:prstGeom prst="rect">
            <a:avLst/>
          </a:prstGeom>
        </p:spPr>
      </p:pic>
      <p:pic>
        <p:nvPicPr>
          <p:cNvPr id="49" name="Image 48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2080" y="3743428"/>
            <a:ext cx="1455291" cy="883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Image 49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1940" y="5051105"/>
            <a:ext cx="1455291" cy="883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Image 50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6386" y="5062556"/>
            <a:ext cx="1637202" cy="883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7371" y="2324424"/>
            <a:ext cx="1440000" cy="1080000"/>
          </a:xfrm>
          <a:prstGeom prst="rect">
            <a:avLst/>
          </a:prstGeom>
        </p:spPr>
      </p:pic>
      <p:sp>
        <p:nvSpPr>
          <p:cNvPr id="23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1F15C832-BA88-44B2-B74D-EBDA7A9ACE5F}" type="slidenum">
              <a:rPr lang="fr-FR" sz="1400" smtClean="0">
                <a:solidFill>
                  <a:schemeClr val="tx1"/>
                </a:solidFill>
              </a:rPr>
              <a:pPr algn="ctr"/>
              <a:t>30</a:t>
            </a:fld>
            <a:endParaRPr lang="fr-F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40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523" y="73419"/>
            <a:ext cx="8155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TRISHNA Science Products to applications</a:t>
            </a:r>
            <a:endParaRPr lang="en-IN" sz="3200" b="1" dirty="0">
              <a:solidFill>
                <a:srgbClr val="0070C0"/>
              </a:solidFill>
            </a:endParaRPr>
          </a:p>
        </p:txBody>
      </p:sp>
      <p:sp>
        <p:nvSpPr>
          <p:cNvPr id="21" name="Espace réservé du numéro de diapositive 25"/>
          <p:cNvSpPr>
            <a:spLocks noGrp="1"/>
          </p:cNvSpPr>
          <p:nvPr>
            <p:ph type="sldNum" sz="quarter" idx="4294967295"/>
          </p:nvPr>
        </p:nvSpPr>
        <p:spPr>
          <a:xfrm>
            <a:off x="11619357" y="6402451"/>
            <a:ext cx="371475" cy="365125"/>
          </a:xfrm>
        </p:spPr>
        <p:txBody>
          <a:bodyPr/>
          <a:lstStyle/>
          <a:p>
            <a:pPr algn="ctr"/>
            <a:fld id="{49086E33-0B03-4687-AA59-A10C7E73A5F8}" type="slidenum">
              <a:rPr lang="en-IN" sz="1400" smtClean="0">
                <a:solidFill>
                  <a:schemeClr val="tx1"/>
                </a:solidFill>
              </a:rPr>
              <a:pPr algn="ctr"/>
              <a:t>31</a:t>
            </a:fld>
            <a:endParaRPr lang="en-IN" sz="1400">
              <a:solidFill>
                <a:schemeClr val="tx1"/>
              </a:solidFill>
            </a:endParaRPr>
          </a:p>
        </p:txBody>
      </p:sp>
      <p:sp>
        <p:nvSpPr>
          <p:cNvPr id="25" name="TextBox 26"/>
          <p:cNvSpPr txBox="1"/>
          <p:nvPr/>
        </p:nvSpPr>
        <p:spPr>
          <a:xfrm>
            <a:off x="2187678" y="2448488"/>
            <a:ext cx="13435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C00000"/>
                </a:solidFill>
              </a:rPr>
              <a:t>Retrieval &amp; </a:t>
            </a:r>
            <a:r>
              <a:rPr lang="en-US" sz="1400" i="1" smtClean="0">
                <a:solidFill>
                  <a:srgbClr val="C00000"/>
                </a:solidFill>
              </a:rPr>
              <a:t>Energy balance solutions</a:t>
            </a:r>
            <a:endParaRPr lang="en-US" sz="1400" i="1" dirty="0">
              <a:solidFill>
                <a:srgbClr val="C00000"/>
              </a:solidFill>
            </a:endParaRPr>
          </a:p>
        </p:txBody>
      </p:sp>
      <p:sp>
        <p:nvSpPr>
          <p:cNvPr id="27" name="TextBox 31"/>
          <p:cNvSpPr txBox="1"/>
          <p:nvPr/>
        </p:nvSpPr>
        <p:spPr>
          <a:xfrm>
            <a:off x="5690120" y="2448488"/>
            <a:ext cx="12348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smtClean="0">
                <a:solidFill>
                  <a:srgbClr val="C00000"/>
                </a:solidFill>
              </a:rPr>
              <a:t>Assimilation to process &amp; </a:t>
            </a:r>
            <a:r>
              <a:rPr lang="en-US" sz="1400" i="1" dirty="0" smtClean="0">
                <a:solidFill>
                  <a:srgbClr val="C00000"/>
                </a:solidFill>
              </a:rPr>
              <a:t>AI models</a:t>
            </a:r>
            <a:endParaRPr lang="en-US" sz="1400" i="1" dirty="0">
              <a:solidFill>
                <a:srgbClr val="C00000"/>
              </a:solidFill>
            </a:endParaRPr>
          </a:p>
        </p:txBody>
      </p:sp>
      <p:sp>
        <p:nvSpPr>
          <p:cNvPr id="30" name="TextBox 39"/>
          <p:cNvSpPr txBox="1"/>
          <p:nvPr/>
        </p:nvSpPr>
        <p:spPr>
          <a:xfrm>
            <a:off x="6642625" y="4361090"/>
            <a:ext cx="1643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C00000"/>
                </a:solidFill>
              </a:rPr>
              <a:t>Assimilation to process models</a:t>
            </a:r>
            <a:endParaRPr lang="en-US" sz="1400" i="1" dirty="0">
              <a:solidFill>
                <a:srgbClr val="C00000"/>
              </a:solidFill>
            </a:endParaRPr>
          </a:p>
        </p:txBody>
      </p:sp>
      <p:cxnSp>
        <p:nvCxnSpPr>
          <p:cNvPr id="34" name="Straight Arrow Connector 48"/>
          <p:cNvCxnSpPr/>
          <p:nvPr/>
        </p:nvCxnSpPr>
        <p:spPr>
          <a:xfrm flipV="1">
            <a:off x="10736220" y="3153812"/>
            <a:ext cx="522424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50"/>
          <p:cNvCxnSpPr/>
          <p:nvPr/>
        </p:nvCxnSpPr>
        <p:spPr>
          <a:xfrm flipV="1">
            <a:off x="10721410" y="4330594"/>
            <a:ext cx="522424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5"/>
          <p:cNvSpPr txBox="1"/>
          <p:nvPr/>
        </p:nvSpPr>
        <p:spPr>
          <a:xfrm>
            <a:off x="722319" y="1037999"/>
            <a:ext cx="813504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Level 1 products</a:t>
            </a:r>
          </a:p>
          <a:p>
            <a:r>
              <a:rPr lang="en-US" sz="1400" dirty="0" err="1" smtClean="0"/>
              <a:t>Geocorrected</a:t>
            </a:r>
            <a:r>
              <a:rPr lang="en-US" sz="1400" dirty="0"/>
              <a:t> </a:t>
            </a:r>
            <a:r>
              <a:rPr lang="en-US" sz="1400" dirty="0" smtClean="0"/>
              <a:t>&amp;  radiometrically corrected clear-pixel TOA - Reflectances &amp; Brightness temperatures</a:t>
            </a:r>
            <a:endParaRPr lang="en-US" sz="1400" dirty="0"/>
          </a:p>
        </p:txBody>
      </p:sp>
      <p:sp>
        <p:nvSpPr>
          <p:cNvPr id="53" name="Down Arrow 56"/>
          <p:cNvSpPr/>
          <p:nvPr/>
        </p:nvSpPr>
        <p:spPr>
          <a:xfrm>
            <a:off x="789702" y="1696900"/>
            <a:ext cx="228600" cy="79200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4" name="TextBox 57"/>
          <p:cNvSpPr txBox="1"/>
          <p:nvPr/>
        </p:nvSpPr>
        <p:spPr>
          <a:xfrm>
            <a:off x="982927" y="1797609"/>
            <a:ext cx="1303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smtClean="0">
                <a:solidFill>
                  <a:srgbClr val="C00000"/>
                </a:solidFill>
              </a:rPr>
              <a:t>Atmospheric</a:t>
            </a:r>
          </a:p>
          <a:p>
            <a:r>
              <a:rPr lang="en-US" sz="1400" i="1" smtClean="0">
                <a:solidFill>
                  <a:srgbClr val="C00000"/>
                </a:solidFill>
              </a:rPr>
              <a:t>correction</a:t>
            </a:r>
            <a:endParaRPr lang="en-US" sz="1400" i="1" dirty="0">
              <a:solidFill>
                <a:srgbClr val="C00000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9240902" y="4898376"/>
            <a:ext cx="1399592" cy="5847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smtClean="0"/>
              <a:t>Urban microclimate</a:t>
            </a:r>
            <a:endParaRPr lang="en-US" sz="1600"/>
          </a:p>
        </p:txBody>
      </p:sp>
      <p:sp>
        <p:nvSpPr>
          <p:cNvPr id="67" name="ZoneTexte 66"/>
          <p:cNvSpPr txBox="1"/>
          <p:nvPr/>
        </p:nvSpPr>
        <p:spPr>
          <a:xfrm>
            <a:off x="9241542" y="5558006"/>
            <a:ext cx="1399592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smtClean="0"/>
              <a:t>Cryosphere</a:t>
            </a:r>
            <a:endParaRPr lang="en-US" sz="1600"/>
          </a:p>
        </p:txBody>
      </p:sp>
      <p:sp>
        <p:nvSpPr>
          <p:cNvPr id="68" name="ZoneTexte 67"/>
          <p:cNvSpPr txBox="1"/>
          <p:nvPr/>
        </p:nvSpPr>
        <p:spPr>
          <a:xfrm>
            <a:off x="9225967" y="5970819"/>
            <a:ext cx="139959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smtClean="0"/>
              <a:t>Solid Earth</a:t>
            </a:r>
            <a:endParaRPr lang="en-US" sz="1600"/>
          </a:p>
        </p:txBody>
      </p:sp>
      <p:sp>
        <p:nvSpPr>
          <p:cNvPr id="69" name="ZoneTexte 68"/>
          <p:cNvSpPr txBox="1"/>
          <p:nvPr/>
        </p:nvSpPr>
        <p:spPr>
          <a:xfrm>
            <a:off x="9237742" y="4033675"/>
            <a:ext cx="1399592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smtClean="0"/>
              <a:t>Coastal &amp; Inland waters</a:t>
            </a:r>
            <a:endParaRPr lang="en-US" sz="1600"/>
          </a:p>
        </p:txBody>
      </p:sp>
      <p:sp>
        <p:nvSpPr>
          <p:cNvPr id="72" name="Rectangle 71"/>
          <p:cNvSpPr/>
          <p:nvPr/>
        </p:nvSpPr>
        <p:spPr>
          <a:xfrm>
            <a:off x="6991236" y="2554711"/>
            <a:ext cx="1866127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/>
              <a:t>Level 3 Products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/>
              <a:t>Continuous all-sky </a:t>
            </a:r>
            <a:r>
              <a:rPr lang="en-US" sz="1400" smtClean="0"/>
              <a:t>evapotranspiration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/>
              <a:t>S</a:t>
            </a:r>
            <a:r>
              <a:rPr lang="en-US" sz="1400" smtClean="0"/>
              <a:t>tress </a:t>
            </a:r>
            <a:r>
              <a:rPr lang="en-US" sz="1400"/>
              <a:t>&amp; productivity </a:t>
            </a:r>
            <a:r>
              <a:rPr lang="en-US" sz="1400" smtClean="0"/>
              <a:t>variables</a:t>
            </a:r>
            <a:r>
              <a:rPr lang="en-US" sz="1400" baseline="30000"/>
              <a:t> (*)</a:t>
            </a:r>
            <a:endParaRPr lang="en-US" sz="1400" dirty="0"/>
          </a:p>
        </p:txBody>
      </p:sp>
      <p:sp>
        <p:nvSpPr>
          <p:cNvPr id="73" name="Rectangle 72"/>
          <p:cNvSpPr/>
          <p:nvPr/>
        </p:nvSpPr>
        <p:spPr>
          <a:xfrm>
            <a:off x="3539752" y="3975392"/>
            <a:ext cx="2150368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/>
              <a:t>Level 2B water </a:t>
            </a:r>
            <a:r>
              <a:rPr lang="en-US" sz="1400" b="1" smtClean="0"/>
              <a:t>products</a:t>
            </a:r>
            <a:r>
              <a:rPr lang="en-US" sz="1400" baseline="30000"/>
              <a:t> (*)</a:t>
            </a:r>
            <a:endParaRPr lang="en-US" sz="14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Water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/>
              <a:t>Water color</a:t>
            </a:r>
            <a:endParaRPr lang="en-US" sz="1400" dirty="0"/>
          </a:p>
        </p:txBody>
      </p:sp>
      <p:sp>
        <p:nvSpPr>
          <p:cNvPr id="74" name="Rectangle 73"/>
          <p:cNvSpPr/>
          <p:nvPr/>
        </p:nvSpPr>
        <p:spPr>
          <a:xfrm>
            <a:off x="3539752" y="2554710"/>
            <a:ext cx="2157489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/>
              <a:t>Level 2B land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Vegetation variables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Radiation fluxes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Evaporation fluxes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Primary </a:t>
            </a:r>
            <a:r>
              <a:rPr lang="en-US" sz="1400" smtClean="0"/>
              <a:t>productivity</a:t>
            </a:r>
            <a:r>
              <a:rPr lang="en-US" sz="1400" baseline="30000" smtClean="0"/>
              <a:t> (*)</a:t>
            </a:r>
            <a:endParaRPr lang="en-US" sz="1400" baseline="30000" dirty="0"/>
          </a:p>
        </p:txBody>
      </p:sp>
      <p:cxnSp>
        <p:nvCxnSpPr>
          <p:cNvPr id="78" name="Straight Arrow Connector 50"/>
          <p:cNvCxnSpPr/>
          <p:nvPr/>
        </p:nvCxnSpPr>
        <p:spPr>
          <a:xfrm flipV="1">
            <a:off x="10721410" y="5182791"/>
            <a:ext cx="522424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50"/>
          <p:cNvCxnSpPr/>
          <p:nvPr/>
        </p:nvCxnSpPr>
        <p:spPr>
          <a:xfrm flipV="1">
            <a:off x="10721410" y="5745738"/>
            <a:ext cx="522424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50"/>
          <p:cNvCxnSpPr/>
          <p:nvPr/>
        </p:nvCxnSpPr>
        <p:spPr>
          <a:xfrm flipV="1">
            <a:off x="10721410" y="6150064"/>
            <a:ext cx="522424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9225966" y="2554710"/>
            <a:ext cx="1411367" cy="11695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>
                <a:solidFill>
                  <a:schemeClr val="tx1"/>
                </a:solidFill>
              </a:rPr>
              <a:t>Ecosystem stress </a:t>
            </a:r>
            <a:r>
              <a:rPr lang="fr-FR" sz="1600" smtClean="0">
                <a:solidFill>
                  <a:schemeClr val="tx1"/>
                </a:solidFill>
              </a:rPr>
              <a:t>&amp;</a:t>
            </a:r>
          </a:p>
          <a:p>
            <a:r>
              <a:rPr lang="fr-FR" sz="1600" smtClean="0">
                <a:solidFill>
                  <a:schemeClr val="tx1"/>
                </a:solidFill>
              </a:rPr>
              <a:t>water use</a:t>
            </a:r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22319" y="2563026"/>
            <a:ext cx="1411367" cy="37463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b="1">
                <a:solidFill>
                  <a:schemeClr val="tx1"/>
                </a:solidFill>
              </a:rPr>
              <a:t>Level 2A </a:t>
            </a:r>
            <a:r>
              <a:rPr lang="en-US" b="1" smtClean="0">
                <a:solidFill>
                  <a:schemeClr val="tx1"/>
                </a:solidFill>
              </a:rPr>
              <a:t>products</a:t>
            </a:r>
          </a:p>
          <a:p>
            <a:pPr>
              <a:spcAft>
                <a:spcPts val="600"/>
              </a:spcAft>
            </a:pPr>
            <a:endParaRPr lang="en-US" sz="1100" b="1">
              <a:solidFill>
                <a:schemeClr val="tx1"/>
              </a:solidFill>
            </a:endParaRPr>
          </a:p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Surface temperature</a:t>
            </a:r>
          </a:p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Surface emissivities</a:t>
            </a:r>
          </a:p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Surface reflectances</a:t>
            </a:r>
          </a:p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Atmospheric variables (AOD, water vapour)</a:t>
            </a:r>
          </a:p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>
                <a:solidFill>
                  <a:schemeClr val="tx1"/>
                </a:solidFill>
              </a:rPr>
              <a:t>Cloud mask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83" name="Straight Arrow Connector 48"/>
          <p:cNvCxnSpPr/>
          <p:nvPr/>
        </p:nvCxnSpPr>
        <p:spPr>
          <a:xfrm flipV="1">
            <a:off x="8904019" y="3153812"/>
            <a:ext cx="288000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48"/>
          <p:cNvCxnSpPr/>
          <p:nvPr/>
        </p:nvCxnSpPr>
        <p:spPr>
          <a:xfrm flipV="1">
            <a:off x="5762710" y="4333097"/>
            <a:ext cx="3418654" cy="3175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48"/>
          <p:cNvCxnSpPr/>
          <p:nvPr/>
        </p:nvCxnSpPr>
        <p:spPr>
          <a:xfrm flipV="1">
            <a:off x="5755128" y="3201325"/>
            <a:ext cx="1188000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48"/>
          <p:cNvCxnSpPr/>
          <p:nvPr/>
        </p:nvCxnSpPr>
        <p:spPr>
          <a:xfrm>
            <a:off x="2211016" y="3201325"/>
            <a:ext cx="1260000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48"/>
          <p:cNvCxnSpPr/>
          <p:nvPr/>
        </p:nvCxnSpPr>
        <p:spPr>
          <a:xfrm>
            <a:off x="2211016" y="4299459"/>
            <a:ext cx="1260000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48"/>
          <p:cNvCxnSpPr/>
          <p:nvPr/>
        </p:nvCxnSpPr>
        <p:spPr>
          <a:xfrm>
            <a:off x="2211016" y="5604450"/>
            <a:ext cx="6808348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48"/>
          <p:cNvCxnSpPr/>
          <p:nvPr/>
        </p:nvCxnSpPr>
        <p:spPr>
          <a:xfrm flipH="1">
            <a:off x="9106432" y="4912008"/>
            <a:ext cx="0" cy="140400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11339685" y="2554711"/>
            <a:ext cx="594168" cy="37612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smtClean="0">
                <a:solidFill>
                  <a:schemeClr val="tx1"/>
                </a:solidFill>
              </a:rPr>
              <a:t>Downstream applications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8627755" y="1928542"/>
            <a:ext cx="3306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/>
              <a:t> </a:t>
            </a:r>
            <a:r>
              <a:rPr lang="en-US" sz="1200" baseline="30000" smtClean="0"/>
              <a:t>(*) </a:t>
            </a:r>
            <a:r>
              <a:rPr lang="fr-FR" sz="1200"/>
              <a:t>U</a:t>
            </a:r>
            <a:r>
              <a:rPr lang="fr-FR" sz="1200" smtClean="0"/>
              <a:t>nder study, actual production to be confirmed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1972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832" y="122642"/>
            <a:ext cx="8828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smtClean="0">
                <a:solidFill>
                  <a:srgbClr val="0070C0"/>
                </a:solidFill>
              </a:rPr>
              <a:t>Surface energy balance with TRISHNA inputs</a:t>
            </a:r>
            <a:endParaRPr lang="en-IN" sz="3200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14" y="1084835"/>
            <a:ext cx="5291064" cy="52910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avec coins rognés en diagonale 4"/>
          <p:cNvSpPr/>
          <p:nvPr/>
        </p:nvSpPr>
        <p:spPr>
          <a:xfrm>
            <a:off x="5680682" y="1077276"/>
            <a:ext cx="6282718" cy="2159632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21215" y="1773123"/>
            <a:ext cx="5492209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64">
              <a:defRPr/>
            </a:pPr>
            <a:r>
              <a:rPr lang="fr-FR" sz="3200" kern="0" smtClean="0">
                <a:solidFill>
                  <a:prstClr val="black"/>
                </a:solidFill>
              </a:rPr>
              <a:t>Rn(</a:t>
            </a:r>
            <a:r>
              <a:rPr lang="fr-FR" sz="3200" b="1" kern="0" smtClean="0">
                <a:solidFill>
                  <a:srgbClr val="FF0000"/>
                </a:solidFill>
              </a:rPr>
              <a:t>T</a:t>
            </a:r>
            <a:r>
              <a:rPr lang="fr-FR" sz="3200" kern="0" smtClean="0"/>
              <a:t>)</a:t>
            </a:r>
            <a:r>
              <a:rPr lang="fr-FR" sz="3200" kern="0" smtClean="0">
                <a:solidFill>
                  <a:prstClr val="black"/>
                </a:solidFill>
              </a:rPr>
              <a:t> </a:t>
            </a:r>
            <a:r>
              <a:rPr lang="fr-FR" sz="3200" kern="0" dirty="0">
                <a:solidFill>
                  <a:prstClr val="black"/>
                </a:solidFill>
              </a:rPr>
              <a:t>= </a:t>
            </a:r>
            <a:r>
              <a:rPr lang="fr-FR" sz="3200" kern="0" dirty="0" err="1">
                <a:solidFill>
                  <a:srgbClr val="0070C0"/>
                </a:solidFill>
              </a:rPr>
              <a:t>Rg</a:t>
            </a:r>
            <a:r>
              <a:rPr lang="fr-FR" sz="3200" kern="0" dirty="0">
                <a:solidFill>
                  <a:prstClr val="black"/>
                </a:solidFill>
              </a:rPr>
              <a:t>.(1 – </a:t>
            </a:r>
            <a:r>
              <a:rPr lang="fr-FR" sz="3200" b="1" kern="0" dirty="0">
                <a:solidFill>
                  <a:srgbClr val="FF0000"/>
                </a:solidFill>
              </a:rPr>
              <a:t>a</a:t>
            </a:r>
            <a:r>
              <a:rPr lang="fr-FR" sz="3200" kern="0" dirty="0">
                <a:solidFill>
                  <a:prstClr val="black"/>
                </a:solidFill>
              </a:rPr>
              <a:t>) + </a:t>
            </a:r>
            <a:r>
              <a:rPr lang="el-GR" sz="3200" b="1" kern="0" dirty="0">
                <a:solidFill>
                  <a:srgbClr val="FF0000"/>
                </a:solidFill>
              </a:rPr>
              <a:t>ε</a:t>
            </a:r>
            <a:r>
              <a:rPr lang="fr-FR" sz="3200" kern="0" dirty="0">
                <a:solidFill>
                  <a:prstClr val="black"/>
                </a:solidFill>
              </a:rPr>
              <a:t>.</a:t>
            </a:r>
            <a:r>
              <a:rPr lang="fr-FR" sz="3200" kern="0" dirty="0">
                <a:solidFill>
                  <a:srgbClr val="0070C0"/>
                </a:solidFill>
              </a:rPr>
              <a:t>Ra</a:t>
            </a:r>
            <a:r>
              <a:rPr lang="fr-FR" sz="3200" kern="0" dirty="0">
                <a:solidFill>
                  <a:prstClr val="black"/>
                </a:solidFill>
              </a:rPr>
              <a:t> – </a:t>
            </a:r>
            <a:r>
              <a:rPr lang="el-GR" sz="3200" b="1" kern="0" dirty="0">
                <a:solidFill>
                  <a:srgbClr val="FF0000"/>
                </a:solidFill>
              </a:rPr>
              <a:t>ε</a:t>
            </a:r>
            <a:r>
              <a:rPr lang="fr-FR" sz="3200" kern="0" dirty="0">
                <a:solidFill>
                  <a:prstClr val="black"/>
                </a:solidFill>
              </a:rPr>
              <a:t>.</a:t>
            </a:r>
            <a:r>
              <a:rPr lang="el-GR" sz="3200" kern="0" dirty="0">
                <a:solidFill>
                  <a:prstClr val="black"/>
                </a:solidFill>
              </a:rPr>
              <a:t>σ</a:t>
            </a:r>
            <a:r>
              <a:rPr lang="fr-FR" sz="3200" kern="0" dirty="0">
                <a:solidFill>
                  <a:prstClr val="black"/>
                </a:solidFill>
              </a:rPr>
              <a:t>.</a:t>
            </a:r>
            <a:r>
              <a:rPr lang="fr-FR" sz="3200" b="1" kern="0" dirty="0">
                <a:solidFill>
                  <a:srgbClr val="FF0000"/>
                </a:solidFill>
              </a:rPr>
              <a:t>T</a:t>
            </a:r>
            <a:r>
              <a:rPr lang="fr-FR" sz="3200" kern="0" baseline="30000" dirty="0">
                <a:solidFill>
                  <a:prstClr val="black"/>
                </a:solidFill>
              </a:rPr>
              <a:t>4</a:t>
            </a:r>
            <a:endParaRPr lang="fr-FR" sz="3200" kern="0" dirty="0">
              <a:solidFill>
                <a:prstClr val="black"/>
              </a:solidFill>
            </a:endParaRPr>
          </a:p>
          <a:p>
            <a:pPr defTabSz="914364">
              <a:defRPr/>
            </a:pPr>
            <a:endParaRPr lang="fr-FR" sz="1000" kern="0" smtClean="0">
              <a:solidFill>
                <a:prstClr val="black"/>
              </a:solidFill>
            </a:endParaRPr>
          </a:p>
          <a:p>
            <a:pPr defTabSz="914364">
              <a:defRPr/>
            </a:pPr>
            <a:r>
              <a:rPr lang="fr-FR" sz="3200" kern="0" smtClean="0">
                <a:solidFill>
                  <a:prstClr val="black"/>
                </a:solidFill>
              </a:rPr>
              <a:t>Rn(</a:t>
            </a:r>
            <a:r>
              <a:rPr lang="fr-FR" sz="3200" b="1" kern="0" smtClean="0">
                <a:solidFill>
                  <a:srgbClr val="FF0000"/>
                </a:solidFill>
              </a:rPr>
              <a:t>T</a:t>
            </a:r>
            <a:r>
              <a:rPr lang="fr-FR" sz="3200" kern="0" dirty="0"/>
              <a:t>)</a:t>
            </a:r>
            <a:r>
              <a:rPr lang="fr-FR" sz="3200" kern="0" dirty="0">
                <a:solidFill>
                  <a:prstClr val="black"/>
                </a:solidFill>
              </a:rPr>
              <a:t> = H(</a:t>
            </a:r>
            <a:r>
              <a:rPr lang="fr-FR" sz="3200" b="1" kern="0" dirty="0">
                <a:solidFill>
                  <a:srgbClr val="FF0000"/>
                </a:solidFill>
              </a:rPr>
              <a:t>T</a:t>
            </a:r>
            <a:r>
              <a:rPr lang="fr-FR" sz="3200" kern="0" dirty="0"/>
              <a:t>)</a:t>
            </a:r>
            <a:r>
              <a:rPr lang="fr-FR" sz="3200" kern="0" dirty="0">
                <a:solidFill>
                  <a:prstClr val="black"/>
                </a:solidFill>
              </a:rPr>
              <a:t> + LE(</a:t>
            </a:r>
            <a:r>
              <a:rPr lang="fr-FR" sz="3200" b="1" kern="0" dirty="0">
                <a:solidFill>
                  <a:srgbClr val="FF0000"/>
                </a:solidFill>
              </a:rPr>
              <a:t>T</a:t>
            </a:r>
            <a:r>
              <a:rPr lang="fr-FR" sz="3200" kern="0" dirty="0"/>
              <a:t>)</a:t>
            </a:r>
            <a:r>
              <a:rPr lang="fr-FR" sz="3200" kern="0" dirty="0">
                <a:solidFill>
                  <a:prstClr val="black"/>
                </a:solidFill>
              </a:rPr>
              <a:t> + G(</a:t>
            </a:r>
            <a:r>
              <a:rPr lang="fr-FR" sz="3200" b="1" kern="0" dirty="0">
                <a:solidFill>
                  <a:srgbClr val="FF0000"/>
                </a:solidFill>
              </a:rPr>
              <a:t>T</a:t>
            </a:r>
            <a:r>
              <a:rPr lang="fr-FR" sz="3200" kern="0" dirty="0"/>
              <a:t>)</a:t>
            </a:r>
            <a:endParaRPr lang="fr-FR" sz="3200" kern="0" baseline="300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30989" y="1598381"/>
            <a:ext cx="1473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64">
              <a:defRPr/>
            </a:pPr>
            <a:r>
              <a:rPr lang="fr-FR" i="1" kern="0">
                <a:solidFill>
                  <a:schemeClr val="bg2">
                    <a:lumMod val="50000"/>
                  </a:schemeClr>
                </a:solidFill>
              </a:rPr>
              <a:t>Net Radiation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7242423" y="2867575"/>
            <a:ext cx="3246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64">
              <a:defRPr/>
            </a:pPr>
            <a:r>
              <a:rPr lang="fr-FR" i="1" kern="0">
                <a:solidFill>
                  <a:schemeClr val="bg1">
                    <a:lumMod val="50000"/>
                  </a:schemeClr>
                </a:solidFill>
              </a:rPr>
              <a:t>Sensible    </a:t>
            </a:r>
            <a:r>
              <a:rPr lang="fr-FR" i="1" kern="0" smtClean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fr-FR" i="1" kern="0">
                <a:solidFill>
                  <a:schemeClr val="bg1">
                    <a:lumMod val="50000"/>
                  </a:schemeClr>
                </a:solidFill>
              </a:rPr>
              <a:t>Latent   </a:t>
            </a:r>
            <a:r>
              <a:rPr lang="fr-FR" i="1" kern="0" smtClean="0">
                <a:solidFill>
                  <a:schemeClr val="bg1">
                    <a:lumMod val="50000"/>
                  </a:schemeClr>
                </a:solidFill>
              </a:rPr>
              <a:t>       </a:t>
            </a:r>
            <a:r>
              <a:rPr lang="fr-FR" i="1" kern="0" dirty="0">
                <a:solidFill>
                  <a:schemeClr val="bg1">
                    <a:lumMod val="50000"/>
                  </a:schemeClr>
                </a:solidFill>
              </a:rPr>
              <a:t>Ground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8692367" y="1493988"/>
            <a:ext cx="2416283" cy="345622"/>
            <a:chOff x="9227344" y="1566587"/>
            <a:chExt cx="1364456" cy="218657"/>
          </a:xfrm>
        </p:grpSpPr>
        <p:cxnSp>
          <p:nvCxnSpPr>
            <p:cNvPr id="10" name="Connecteur droit 9"/>
            <p:cNvCxnSpPr/>
            <p:nvPr/>
          </p:nvCxnSpPr>
          <p:spPr>
            <a:xfrm>
              <a:off x="9227344" y="1569244"/>
              <a:ext cx="1364456" cy="0"/>
            </a:xfrm>
            <a:prstGeom prst="line">
              <a:avLst/>
            </a:prstGeom>
            <a:ln>
              <a:solidFill>
                <a:srgbClr val="FF0000">
                  <a:alpha val="6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>
              <a:off x="9227344" y="1569244"/>
              <a:ext cx="0" cy="216000"/>
            </a:xfrm>
            <a:prstGeom prst="straightConnector1">
              <a:avLst/>
            </a:prstGeom>
            <a:ln>
              <a:solidFill>
                <a:srgbClr val="FF0000">
                  <a:alpha val="69804"/>
                </a:srgb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>
              <a:off x="9629776" y="1569244"/>
              <a:ext cx="0" cy="216000"/>
            </a:xfrm>
            <a:prstGeom prst="straightConnector1">
              <a:avLst/>
            </a:prstGeom>
            <a:ln>
              <a:solidFill>
                <a:srgbClr val="FF0000">
                  <a:alpha val="69804"/>
                </a:srgb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>
              <a:off x="10236995" y="1569244"/>
              <a:ext cx="0" cy="216000"/>
            </a:xfrm>
            <a:prstGeom prst="straightConnector1">
              <a:avLst/>
            </a:prstGeom>
            <a:ln>
              <a:solidFill>
                <a:srgbClr val="FF0000">
                  <a:alpha val="69804"/>
                </a:srgb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>
              <a:off x="10589420" y="1566587"/>
              <a:ext cx="0" cy="216000"/>
            </a:xfrm>
            <a:prstGeom prst="straightConnector1">
              <a:avLst/>
            </a:prstGeom>
            <a:ln>
              <a:solidFill>
                <a:srgbClr val="FF0000">
                  <a:alpha val="69804"/>
                </a:srgb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7484" y="1208660"/>
            <a:ext cx="441266" cy="4498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671991" y="1046094"/>
            <a:ext cx="2419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64">
              <a:defRPr/>
            </a:pPr>
            <a:r>
              <a:rPr lang="fr-FR" b="1" i="1" kern="0" smtClean="0"/>
              <a:t>Surface energy balance</a:t>
            </a:r>
            <a:endParaRPr lang="fr-FR" i="1" ker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9683543" y="1517995"/>
            <a:ext cx="628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smtClean="0"/>
              <a:t>LEVEL 2</a:t>
            </a:r>
            <a:endParaRPr lang="en-US" sz="1050" b="1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0682" y="3438524"/>
            <a:ext cx="6282718" cy="29373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Espace réservé du numéro de diapositive 25"/>
          <p:cNvSpPr>
            <a:spLocks noGrp="1"/>
          </p:cNvSpPr>
          <p:nvPr>
            <p:ph type="sldNum" sz="quarter" idx="4294967295"/>
          </p:nvPr>
        </p:nvSpPr>
        <p:spPr>
          <a:xfrm>
            <a:off x="11619357" y="6402451"/>
            <a:ext cx="371475" cy="365125"/>
          </a:xfrm>
        </p:spPr>
        <p:txBody>
          <a:bodyPr/>
          <a:lstStyle/>
          <a:p>
            <a:pPr algn="ctr"/>
            <a:fld id="{49086E33-0B03-4687-AA59-A10C7E73A5F8}" type="slidenum">
              <a:rPr lang="en-IN" sz="1400" smtClean="0">
                <a:solidFill>
                  <a:schemeClr val="tx1"/>
                </a:solidFill>
              </a:rPr>
              <a:pPr algn="ctr"/>
              <a:t>32</a:t>
            </a:fld>
            <a:endParaRPr lang="en-I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2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306" y="3082934"/>
            <a:ext cx="2629559" cy="251773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l_fi" descr="http://www.unep.org/dewa/vitalwater/jpg/0211-withdrawcons-sector-EN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4264" y="1870626"/>
            <a:ext cx="4837621" cy="389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6755711" y="1502775"/>
            <a:ext cx="4215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 </a:t>
            </a:r>
            <a:r>
              <a:rPr lang="fr-FR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fr-F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water </a:t>
            </a:r>
            <a:r>
              <a:rPr lang="fr-FR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consumption</a:t>
            </a:r>
            <a:endParaRPr lang="fr-FR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60504" y="5824367"/>
            <a:ext cx="3671664" cy="579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68">
                <a:solidFill>
                  <a:prstClr val="black"/>
                </a:solidFill>
                <a:latin typeface="Calibri" panose="020F0502020204030204"/>
              </a:rPr>
              <a:t>Trends in water use by sector (UNEP)</a:t>
            </a:r>
            <a:r>
              <a:rPr lang="en-US" sz="160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en-US" sz="16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60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100">
                <a:solidFill>
                  <a:prstClr val="black"/>
                </a:solidFill>
                <a:latin typeface="Calibri" panose="020F0502020204030204"/>
              </a:rPr>
              <a:t>(http://www.unep.org/dewa/vitalwater/article43.html)</a:t>
            </a:r>
            <a:endParaRPr lang="fr-FR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8171" y="1622583"/>
            <a:ext cx="48499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70%</a:t>
            </a:r>
            <a:r>
              <a:rPr lang="fr-FR" sz="20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of World water use is for agriculture</a:t>
            </a:r>
            <a:endParaRPr lang="fr-FR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84042" y="2663930"/>
            <a:ext cx="19409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water use</a:t>
            </a:r>
            <a:endParaRPr lang="fr-FR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6384" y="566191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>
                <a:solidFill>
                  <a:prstClr val="black"/>
                </a:solidFill>
                <a:latin typeface="Calibri" panose="020F0502020204030204"/>
              </a:rPr>
              <a:t>Source: World Bank, World Development Indicators, 2012</a:t>
            </a:r>
            <a:endParaRPr lang="fr-FR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62718" y="3811807"/>
            <a:ext cx="216000" cy="216000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364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64761" y="4186108"/>
            <a:ext cx="216000" cy="216000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364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61985" y="4558454"/>
            <a:ext cx="216000" cy="216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364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77986" y="3786319"/>
            <a:ext cx="20131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Agriculture</a:t>
            </a:r>
            <a:endParaRPr lang="fr-FR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77985" y="4135297"/>
            <a:ext cx="20131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Industry</a:t>
            </a:r>
            <a:endParaRPr lang="fr-FR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77985" y="4516303"/>
            <a:ext cx="20131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Towns and municipalities</a:t>
            </a:r>
            <a:endParaRPr lang="fr-FR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9375" y="1553017"/>
            <a:ext cx="402739" cy="775597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fr-FR" sz="4320" b="1" i="1">
                <a:ln w="22225">
                  <a:noFill/>
                  <a:prstDash val="solid"/>
                </a:ln>
                <a:solidFill>
                  <a:srgbClr val="C00000"/>
                </a:solidFill>
                <a:latin typeface="Calibri" panose="020F0502020204030204"/>
              </a:rPr>
              <a:t>!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3351" y="779669"/>
            <a:ext cx="11615734" cy="35724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2000">
                <a:ea typeface="Arial Black" charset="0"/>
                <a:cs typeface="Arial Black" charset="0"/>
              </a:rPr>
              <a:t> Increasing scarcity and deteriorating quality of the water resource </a:t>
            </a:r>
          </a:p>
        </p:txBody>
      </p:sp>
      <p:sp>
        <p:nvSpPr>
          <p:cNvPr id="20" name="Espace réservé du texte 2"/>
          <p:cNvSpPr txBox="1">
            <a:spLocks/>
          </p:cNvSpPr>
          <p:nvPr/>
        </p:nvSpPr>
        <p:spPr>
          <a:xfrm>
            <a:off x="286045" y="129940"/>
            <a:ext cx="3621726" cy="419317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015990" rtl="0" eaLnBrk="1" latinLnBrk="0" hangingPunct="1">
              <a:lnSpc>
                <a:spcPct val="100000"/>
              </a:lnSpc>
              <a:spcBef>
                <a:spcPts val="1111"/>
              </a:spcBef>
              <a:buFont typeface="Arial"/>
              <a:buNone/>
              <a:defRPr sz="1800" b="1" i="0" kern="120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0" indent="0" algn="ctr" defTabSz="761992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800" b="1" i="0" kern="1200" baseline="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222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>
                <a:solidFill>
                  <a:srgbClr val="0070C0"/>
                </a:solidFill>
                <a:latin typeface="Arial Rounded MT Bold" panose="020F0704030504030204" pitchFamily="34" charset="0"/>
              </a:rPr>
              <a:t>The water issue</a:t>
            </a:r>
          </a:p>
        </p:txBody>
      </p:sp>
    </p:spTree>
    <p:extLst>
      <p:ext uri="{BB962C8B-B14F-4D97-AF65-F5344CB8AC3E}">
        <p14:creationId xmlns:p14="http://schemas.microsoft.com/office/powerpoint/2010/main" val="280033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295" y="1216867"/>
            <a:ext cx="7685262" cy="484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8276981" y="6059461"/>
            <a:ext cx="1170064" cy="33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68">
                <a:solidFill>
                  <a:prstClr val="black"/>
                </a:solidFill>
                <a:latin typeface="Calibri" panose="020F0502020204030204"/>
              </a:rPr>
              <a:t>Source: FAO</a:t>
            </a:r>
            <a:endParaRPr lang="en-US" sz="156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4294" y="6059462"/>
            <a:ext cx="43196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  <a:latin typeface="Calibri" panose="020F0502020204030204"/>
              </a:rPr>
              <a:t>Check also: https://www.un.org/waterforlifedecade/scarcity.shtml</a:t>
            </a:r>
          </a:p>
        </p:txBody>
      </p:sp>
      <p:sp>
        <p:nvSpPr>
          <p:cNvPr id="11" name="Espace réservé du texte 2"/>
          <p:cNvSpPr txBox="1">
            <a:spLocks/>
          </p:cNvSpPr>
          <p:nvPr/>
        </p:nvSpPr>
        <p:spPr>
          <a:xfrm>
            <a:off x="286045" y="129940"/>
            <a:ext cx="2384966" cy="419317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1015990" rtl="0" eaLnBrk="1" latinLnBrk="0" hangingPunct="1">
              <a:lnSpc>
                <a:spcPct val="100000"/>
              </a:lnSpc>
              <a:spcBef>
                <a:spcPts val="1111"/>
              </a:spcBef>
              <a:buFont typeface="Arial"/>
              <a:buNone/>
              <a:defRPr sz="1800" b="1" i="0" kern="120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0" indent="0" algn="ctr" defTabSz="761992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800" b="1" i="0" kern="1200" baseline="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222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160">
                <a:solidFill>
                  <a:srgbClr val="0070C0"/>
                </a:solidFill>
                <a:latin typeface="Arial Rounded MT Bold" panose="020F0704030504030204" pitchFamily="34" charset="0"/>
              </a:rPr>
              <a:t>The water issue</a:t>
            </a:r>
          </a:p>
        </p:txBody>
      </p:sp>
      <p:sp>
        <p:nvSpPr>
          <p:cNvPr id="1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894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4294967295"/>
          </p:nvPr>
        </p:nvSpPr>
        <p:spPr>
          <a:xfrm>
            <a:off x="123940" y="203978"/>
            <a:ext cx="3703320" cy="34664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r-FR" sz="24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Water cycle</a:t>
            </a:r>
            <a:endParaRPr lang="fr-FR" sz="240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0" name="Image 69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1D8517E4-138F-46A3-B3A2-E4F03068C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067" y="941832"/>
            <a:ext cx="10061081" cy="53343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900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à coins arrondis 55"/>
          <p:cNvSpPr/>
          <p:nvPr/>
        </p:nvSpPr>
        <p:spPr>
          <a:xfrm>
            <a:off x="934347" y="4457745"/>
            <a:ext cx="5092135" cy="1794200"/>
          </a:xfrm>
          <a:prstGeom prst="roundRect">
            <a:avLst>
              <a:gd name="adj" fmla="val 1523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8"/>
          </a:p>
        </p:txBody>
      </p:sp>
      <p:sp>
        <p:nvSpPr>
          <p:cNvPr id="52" name="Rectangle à coins arrondis 51"/>
          <p:cNvSpPr/>
          <p:nvPr/>
        </p:nvSpPr>
        <p:spPr>
          <a:xfrm>
            <a:off x="4746874" y="4703869"/>
            <a:ext cx="972000" cy="1116000"/>
          </a:xfrm>
          <a:prstGeom prst="roundRect">
            <a:avLst>
              <a:gd name="adj" fmla="val 3110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8"/>
          </a:p>
        </p:txBody>
      </p:sp>
      <p:sp>
        <p:nvSpPr>
          <p:cNvPr id="51" name="Rectangle à coins arrondis 50"/>
          <p:cNvSpPr/>
          <p:nvPr/>
        </p:nvSpPr>
        <p:spPr>
          <a:xfrm>
            <a:off x="2986302" y="4741936"/>
            <a:ext cx="972000" cy="1116000"/>
          </a:xfrm>
          <a:prstGeom prst="roundRect">
            <a:avLst>
              <a:gd name="adj" fmla="val 3110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8"/>
          </a:p>
        </p:txBody>
      </p:sp>
      <p:sp>
        <p:nvSpPr>
          <p:cNvPr id="10" name="Rectangle à coins arrondis 9"/>
          <p:cNvSpPr/>
          <p:nvPr/>
        </p:nvSpPr>
        <p:spPr>
          <a:xfrm>
            <a:off x="1277814" y="4734409"/>
            <a:ext cx="972000" cy="1116000"/>
          </a:xfrm>
          <a:prstGeom prst="roundRect">
            <a:avLst>
              <a:gd name="adj" fmla="val 31102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8"/>
          </a:p>
        </p:txBody>
      </p:sp>
      <p:sp>
        <p:nvSpPr>
          <p:cNvPr id="38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4294967295"/>
          </p:nvPr>
        </p:nvSpPr>
        <p:spPr>
          <a:xfrm>
            <a:off x="123940" y="203978"/>
            <a:ext cx="3703320" cy="34664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r-FR" sz="24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Water cycle</a:t>
            </a:r>
            <a:endParaRPr lang="fr-FR" sz="240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6417507" y="4839486"/>
            <a:ext cx="529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</a:p>
        </p:txBody>
      </p:sp>
      <p:sp>
        <p:nvSpPr>
          <p:cNvPr id="125" name="ZoneTexte 124"/>
          <p:cNvSpPr txBox="1"/>
          <p:nvPr/>
        </p:nvSpPr>
        <p:spPr>
          <a:xfrm>
            <a:off x="4572976" y="5809929"/>
            <a:ext cx="1399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Ground Water</a:t>
            </a:r>
            <a:endParaRPr lang="en-US" sz="1400">
              <a:solidFill>
                <a:schemeClr val="accent3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2747083" y="5809929"/>
            <a:ext cx="14332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>
                <a:solidFill>
                  <a:srgbClr val="0070C0"/>
                </a:solidFill>
                <a:latin typeface="Arial Rounded MT Bold" panose="020F0704030504030204" pitchFamily="34" charset="0"/>
              </a:rPr>
              <a:t>Surface Water</a:t>
            </a:r>
            <a:endParaRPr lang="en-US" sz="140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7" name="ZoneTexte 126"/>
          <p:cNvSpPr txBox="1"/>
          <p:nvPr/>
        </p:nvSpPr>
        <p:spPr>
          <a:xfrm>
            <a:off x="1137453" y="5813625"/>
            <a:ext cx="131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latin typeface="Arial Rounded MT Bold" panose="020F0704030504030204" pitchFamily="34" charset="0"/>
              </a:rPr>
              <a:t>Soil Moisture</a:t>
            </a:r>
            <a:endParaRPr lang="en-US" sz="1400"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1269738" y="4777457"/>
                <a:ext cx="970907" cy="935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𝑑𝑆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𝑆𝑀</m:t>
                              </m:r>
                            </m:sub>
                          </m:sSub>
                        </m:num>
                        <m:den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3200" i="1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738" y="4777457"/>
                <a:ext cx="970907" cy="9350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/>
              <p:cNvSpPr txBox="1"/>
              <p:nvPr/>
            </p:nvSpPr>
            <p:spPr>
              <a:xfrm>
                <a:off x="2976595" y="4777457"/>
                <a:ext cx="999889" cy="935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𝑑𝑆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𝑆𝑊</m:t>
                              </m:r>
                            </m:sub>
                          </m:sSub>
                        </m:num>
                        <m:den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3200" i="1"/>
              </a:p>
            </p:txBody>
          </p:sp>
        </mc:Choice>
        <mc:Fallback xmlns="">
          <p:sp>
            <p:nvSpPr>
              <p:cNvPr id="43" name="ZoneText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6595" y="4777457"/>
                <a:ext cx="999889" cy="9350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/>
              <p:cNvSpPr txBox="1"/>
              <p:nvPr/>
            </p:nvSpPr>
            <p:spPr>
              <a:xfrm>
                <a:off x="4716866" y="4777457"/>
                <a:ext cx="1042016" cy="935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𝑑𝑆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𝐺𝑊</m:t>
                              </m:r>
                            </m:sub>
                          </m:sSub>
                        </m:num>
                        <m:den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3200" i="1"/>
              </a:p>
            </p:txBody>
          </p:sp>
        </mc:Choice>
        <mc:Fallback xmlns="">
          <p:sp>
            <p:nvSpPr>
              <p:cNvPr id="44" name="ZoneTexte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866" y="4777457"/>
                <a:ext cx="1042016" cy="935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/>
          <p:cNvSpPr/>
          <p:nvPr/>
        </p:nvSpPr>
        <p:spPr>
          <a:xfrm>
            <a:off x="2340318" y="4839486"/>
            <a:ext cx="529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104290" y="4831729"/>
            <a:ext cx="529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7667" y="5740230"/>
            <a:ext cx="711305" cy="786325"/>
          </a:xfrm>
          <a:prstGeom prst="rect">
            <a:avLst/>
          </a:prstGeom>
        </p:spPr>
      </p:pic>
      <p:sp>
        <p:nvSpPr>
          <p:cNvPr id="68" name="ZoneTexte 67"/>
          <p:cNvSpPr txBox="1"/>
          <p:nvPr/>
        </p:nvSpPr>
        <p:spPr>
          <a:xfrm rot="16200000">
            <a:off x="198536" y="5179690"/>
            <a:ext cx="1433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solidFill>
                  <a:schemeClr val="bg2"/>
                </a:solidFill>
                <a:latin typeface="Arial Rounded MT Bold" panose="020F0704030504030204" pitchFamily="34" charset="0"/>
              </a:rPr>
              <a:t>Water Storage</a:t>
            </a:r>
            <a:endParaRPr lang="en-US" sz="1400">
              <a:solidFill>
                <a:schemeClr val="bg2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0" name="Image 69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1D8517E4-138F-46A3-B3A2-E4F03068C0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8555" y="810388"/>
            <a:ext cx="6342329" cy="33626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ZoneTexte 31"/>
          <p:cNvSpPr txBox="1"/>
          <p:nvPr/>
        </p:nvSpPr>
        <p:spPr>
          <a:xfrm>
            <a:off x="6976476" y="6051560"/>
            <a:ext cx="1299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>
                <a:solidFill>
                  <a:srgbClr val="0070C0"/>
                </a:solidFill>
                <a:latin typeface="Arial Rounded MT Bold" panose="020F0704030504030204" pitchFamily="34" charset="0"/>
              </a:rPr>
              <a:t>Precipitation</a:t>
            </a:r>
            <a:endParaRPr lang="en-US" sz="140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8313798" y="6048250"/>
            <a:ext cx="1887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EvapoTranspiration</a:t>
            </a:r>
            <a:endParaRPr lang="en-US" sz="1400">
              <a:solidFill>
                <a:schemeClr val="accent2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0464673" y="6038373"/>
            <a:ext cx="821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Run-off</a:t>
            </a:r>
            <a:endParaRPr lang="en-US" sz="140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225374" y="4818526"/>
            <a:ext cx="396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812383" y="4825772"/>
            <a:ext cx="396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</a:p>
        </p:txBody>
      </p:sp>
      <p:sp>
        <p:nvSpPr>
          <p:cNvPr id="37" name="Rectangle à coins arrondis 36"/>
          <p:cNvSpPr/>
          <p:nvPr/>
        </p:nvSpPr>
        <p:spPr>
          <a:xfrm>
            <a:off x="10598290" y="4609974"/>
            <a:ext cx="540000" cy="1438276"/>
          </a:xfrm>
          <a:prstGeom prst="roundRect">
            <a:avLst>
              <a:gd name="adj" fmla="val 50000"/>
            </a:avLst>
          </a:prstGeom>
          <a:solidFill>
            <a:srgbClr val="FFDDE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i="1">
                <a:solidFill>
                  <a:schemeClr val="tx1"/>
                </a:solidFill>
                <a:latin typeface="Arial"/>
                <a:cs typeface="Arial"/>
              </a:rPr>
              <a:t>Q</a:t>
            </a:r>
            <a:endParaRPr lang="en-US" sz="2160" i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41" name="Groupe 40"/>
          <p:cNvGrpSpPr/>
          <p:nvPr/>
        </p:nvGrpSpPr>
        <p:grpSpPr>
          <a:xfrm>
            <a:off x="7356172" y="4636828"/>
            <a:ext cx="540000" cy="1438276"/>
            <a:chOff x="6704131" y="3469879"/>
            <a:chExt cx="540000" cy="1438276"/>
          </a:xfrm>
        </p:grpSpPr>
        <p:sp>
          <p:nvSpPr>
            <p:cNvPr id="42" name="Rectangle à coins arrondis 41"/>
            <p:cNvSpPr/>
            <p:nvPr/>
          </p:nvSpPr>
          <p:spPr>
            <a:xfrm>
              <a:off x="6704131" y="3469879"/>
              <a:ext cx="540000" cy="1438276"/>
            </a:xfrm>
            <a:prstGeom prst="roundRect">
              <a:avLst>
                <a:gd name="adj" fmla="val 50000"/>
              </a:avLst>
            </a:prstGeom>
            <a:solidFill>
              <a:srgbClr val="99D9E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3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3200" i="1">
                  <a:solidFill>
                    <a:schemeClr val="tx1"/>
                  </a:solidFill>
                  <a:latin typeface="Arial"/>
                  <a:cs typeface="Arial"/>
                </a:rPr>
                <a:t>P</a:t>
              </a:r>
              <a:endParaRPr lang="en-US" sz="3200" i="1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46574" y="3596723"/>
              <a:ext cx="459037" cy="374880"/>
            </a:xfrm>
            <a:prstGeom prst="rect">
              <a:avLst/>
            </a:prstGeom>
          </p:spPr>
        </p:pic>
      </p:grpSp>
      <p:pic>
        <p:nvPicPr>
          <p:cNvPr id="46" name="Imag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3844" y="4674106"/>
            <a:ext cx="314231" cy="416539"/>
          </a:xfrm>
          <a:prstGeom prst="rect">
            <a:avLst/>
          </a:prstGeom>
        </p:spPr>
      </p:pic>
      <p:grpSp>
        <p:nvGrpSpPr>
          <p:cNvPr id="50" name="Groupe 49"/>
          <p:cNvGrpSpPr/>
          <p:nvPr/>
        </p:nvGrpSpPr>
        <p:grpSpPr>
          <a:xfrm>
            <a:off x="8980656" y="4636827"/>
            <a:ext cx="540000" cy="1438274"/>
            <a:chOff x="8067355" y="3469879"/>
            <a:chExt cx="540000" cy="1438274"/>
          </a:xfrm>
        </p:grpSpPr>
        <p:sp>
          <p:nvSpPr>
            <p:cNvPr id="53" name="Rectangle à coins arrondis 52"/>
            <p:cNvSpPr/>
            <p:nvPr/>
          </p:nvSpPr>
          <p:spPr>
            <a:xfrm>
              <a:off x="8067355" y="3469879"/>
              <a:ext cx="540000" cy="1438274"/>
            </a:xfrm>
            <a:prstGeom prst="roundRect">
              <a:avLst>
                <a:gd name="adj" fmla="val 50000"/>
              </a:avLst>
            </a:prstGeom>
            <a:solidFill>
              <a:srgbClr val="B3FD9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3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3200" i="1">
                  <a:solidFill>
                    <a:schemeClr val="tx1"/>
                  </a:solidFill>
                  <a:latin typeface="Arial"/>
                  <a:cs typeface="Arial"/>
                </a:rPr>
                <a:t>E</a:t>
              </a:r>
              <a:endParaRPr lang="en-US" sz="2160" i="1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pic>
          <p:nvPicPr>
            <p:cNvPr id="54" name="Image 53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8360" y="3571208"/>
              <a:ext cx="384507" cy="341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591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757225" y="910088"/>
            <a:ext cx="5471710" cy="452070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13043" y="3678116"/>
            <a:ext cx="6392270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299"/>
              </a:spcBef>
              <a:buFont typeface="Wingdings" panose="05000000000000000000" pitchFamily="2" charset="2"/>
              <a:buChar char="§"/>
            </a:pPr>
            <a:endParaRPr lang="fr-FR" sz="1920" smtClean="0"/>
          </a:p>
          <a:p>
            <a:pPr marL="342900" indent="-342900" algn="just">
              <a:spcBef>
                <a:spcPts val="299"/>
              </a:spcBef>
              <a:buFont typeface="Wingdings" panose="05000000000000000000" pitchFamily="2" charset="2"/>
              <a:buChar char="§"/>
            </a:pPr>
            <a:endParaRPr lang="fr-FR" sz="1920" smtClean="0"/>
          </a:p>
        </p:txBody>
      </p:sp>
      <p:sp>
        <p:nvSpPr>
          <p:cNvPr id="32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1F15C832-BA88-44B2-B74D-EBDA7A9ACE5F}" type="slidenum">
              <a:rPr lang="fr-FR" sz="1400" smtClean="0">
                <a:solidFill>
                  <a:schemeClr val="tx1"/>
                </a:solidFill>
              </a:rPr>
              <a:pPr algn="ctr"/>
              <a:t>8</a:t>
            </a:fld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821" y="910088"/>
            <a:ext cx="4438907" cy="3142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e 1"/>
          <p:cNvGrpSpPr/>
          <p:nvPr/>
        </p:nvGrpSpPr>
        <p:grpSpPr>
          <a:xfrm>
            <a:off x="192244" y="1920240"/>
            <a:ext cx="6670570" cy="4263991"/>
            <a:chOff x="192243" y="2223435"/>
            <a:chExt cx="6670570" cy="4263991"/>
          </a:xfrm>
        </p:grpSpPr>
        <p:sp>
          <p:nvSpPr>
            <p:cNvPr id="10" name="Rectangle 9"/>
            <p:cNvSpPr/>
            <p:nvPr/>
          </p:nvSpPr>
          <p:spPr>
            <a:xfrm>
              <a:off x="192243" y="2223435"/>
              <a:ext cx="6670570" cy="4263991"/>
            </a:xfrm>
            <a:prstGeom prst="rect">
              <a:avLst/>
            </a:prstGeom>
            <a:solidFill>
              <a:srgbClr val="F2F2F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945" y="2355126"/>
              <a:ext cx="6434491" cy="4057086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1774477" y="926518"/>
            <a:ext cx="5333684" cy="612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b="1"/>
              <a:t>ISRO/CNES cooperation, launch </a:t>
            </a:r>
            <a:r>
              <a:rPr lang="fr-FR" sz="1650" b="1" smtClean="0"/>
              <a:t>2026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b="1" smtClean="0"/>
              <a:t>5-year lifetime</a:t>
            </a:r>
            <a:endParaRPr lang="fr-FR" sz="1650" b="1"/>
          </a:p>
        </p:txBody>
      </p:sp>
      <p:sp>
        <p:nvSpPr>
          <p:cNvPr id="13" name="Titre 2"/>
          <p:cNvSpPr txBox="1">
            <a:spLocks/>
          </p:cNvSpPr>
          <p:nvPr/>
        </p:nvSpPr>
        <p:spPr>
          <a:xfrm>
            <a:off x="192244" y="250052"/>
            <a:ext cx="5762625" cy="290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TRISHNA Mission design</a:t>
            </a:r>
            <a:endParaRPr lang="en-US" sz="28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29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757225" y="910088"/>
            <a:ext cx="5471710" cy="452070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11430" y="3591489"/>
            <a:ext cx="6392270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299"/>
              </a:spcBef>
              <a:buFont typeface="Wingdings" panose="05000000000000000000" pitchFamily="2" charset="2"/>
              <a:buChar char="§"/>
            </a:pPr>
            <a:endParaRPr lang="fr-FR" sz="1920" smtClean="0"/>
          </a:p>
          <a:p>
            <a:pPr marL="342900" indent="-342900" algn="just">
              <a:spcBef>
                <a:spcPts val="299"/>
              </a:spcBef>
              <a:buFont typeface="Wingdings" panose="05000000000000000000" pitchFamily="2" charset="2"/>
              <a:buChar char="§"/>
            </a:pPr>
            <a:endParaRPr lang="fr-FR" sz="1920" smtClean="0"/>
          </a:p>
        </p:txBody>
      </p:sp>
      <p:sp>
        <p:nvSpPr>
          <p:cNvPr id="15" name="Rectangle 14"/>
          <p:cNvSpPr/>
          <p:nvPr/>
        </p:nvSpPr>
        <p:spPr>
          <a:xfrm>
            <a:off x="1774477" y="926518"/>
            <a:ext cx="5333684" cy="1133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ISRO/CNES cooperation, launch </a:t>
            </a: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2026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smtClean="0">
                <a:solidFill>
                  <a:schemeClr val="bg1">
                    <a:lumMod val="75000"/>
                  </a:schemeClr>
                </a:solidFill>
              </a:rPr>
              <a:t>5-year </a:t>
            </a:r>
            <a:r>
              <a:rPr lang="fr-FR" sz="1650">
                <a:solidFill>
                  <a:schemeClr val="bg1">
                    <a:lumMod val="75000"/>
                  </a:schemeClr>
                </a:solidFill>
              </a:rPr>
              <a:t>lifetime</a:t>
            </a:r>
          </a:p>
          <a:p>
            <a:pPr marL="342900" indent="-342900" algn="just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fr-FR" sz="1650" b="1"/>
              <a:t>Design drivers: ecosystem stress </a:t>
            </a:r>
            <a:r>
              <a:rPr lang="fr-FR" sz="1650" b="1" smtClean="0"/>
              <a:t>and </a:t>
            </a:r>
            <a:r>
              <a:rPr lang="fr-FR" sz="1650" b="1"/>
              <a:t>water use; coastal &amp; inland </a:t>
            </a:r>
            <a:r>
              <a:rPr lang="fr-FR" sz="1650" b="1" smtClean="0"/>
              <a:t>waters</a:t>
            </a:r>
            <a:endParaRPr lang="fr-FR" sz="1650" b="1"/>
          </a:p>
        </p:txBody>
      </p:sp>
      <p:grpSp>
        <p:nvGrpSpPr>
          <p:cNvPr id="3" name="Groupe 2"/>
          <p:cNvGrpSpPr/>
          <p:nvPr/>
        </p:nvGrpSpPr>
        <p:grpSpPr>
          <a:xfrm>
            <a:off x="4404631" y="2752467"/>
            <a:ext cx="3204000" cy="1549186"/>
            <a:chOff x="3181641" y="2297543"/>
            <a:chExt cx="3204000" cy="1549186"/>
          </a:xfrm>
        </p:grpSpPr>
        <p:sp>
          <p:nvSpPr>
            <p:cNvPr id="16" name="Rectangle à coins arrondis 15"/>
            <p:cNvSpPr/>
            <p:nvPr/>
          </p:nvSpPr>
          <p:spPr>
            <a:xfrm>
              <a:off x="3181641" y="2297543"/>
              <a:ext cx="3204000" cy="1549186"/>
            </a:xfrm>
            <a:prstGeom prst="roundRect">
              <a:avLst>
                <a:gd name="adj" fmla="val 1218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281682" y="2368537"/>
              <a:ext cx="30233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smtClean="0">
                  <a:latin typeface="Calibri" panose="020F0502020204030204"/>
                </a:rPr>
                <a:t>Ecosystem health, </a:t>
              </a:r>
              <a:r>
                <a:rPr lang="en-US" sz="1600" b="1" smtClean="0">
                  <a:latin typeface="Calibri" panose="020F0502020204030204"/>
                </a:rPr>
                <a:t>drought, fire</a:t>
              </a:r>
              <a:endParaRPr lang="en-US" sz="1600" b="1">
                <a:latin typeface="Calibri" panose="020F0502020204030204"/>
              </a:endParaRPr>
            </a:p>
          </p:txBody>
        </p:sp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3319741" y="2717401"/>
              <a:ext cx="1404000" cy="93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3574" y="2717401"/>
              <a:ext cx="1404000" cy="93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Groupe 7"/>
          <p:cNvGrpSpPr/>
          <p:nvPr/>
        </p:nvGrpSpPr>
        <p:grpSpPr>
          <a:xfrm>
            <a:off x="7690443" y="4301653"/>
            <a:ext cx="3204000" cy="1549186"/>
            <a:chOff x="3181641" y="6083407"/>
            <a:chExt cx="3204000" cy="1549186"/>
          </a:xfrm>
        </p:grpSpPr>
        <p:sp>
          <p:nvSpPr>
            <p:cNvPr id="18" name="Rectangle à coins arrondis 17"/>
            <p:cNvSpPr/>
            <p:nvPr/>
          </p:nvSpPr>
          <p:spPr>
            <a:xfrm>
              <a:off x="3181641" y="6083407"/>
              <a:ext cx="3204000" cy="1549186"/>
            </a:xfrm>
            <a:prstGeom prst="roundRect">
              <a:avLst>
                <a:gd name="adj" fmla="val 12184"/>
              </a:avLst>
            </a:prstGeom>
            <a:solidFill>
              <a:srgbClr val="993300">
                <a:alpha val="3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74270" y="6117034"/>
              <a:ext cx="12139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smtClean="0">
                  <a:latin typeface="Calibri" panose="020F0502020204030204"/>
                </a:rPr>
                <a:t>Solid Earth</a:t>
              </a:r>
              <a:endParaRPr lang="en-US" b="1">
                <a:latin typeface="Calibri" panose="020F0502020204030204"/>
              </a:endParaRPr>
            </a:p>
          </p:txBody>
        </p:sp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28"/>
            <a:stretch/>
          </p:blipFill>
          <p:spPr>
            <a:xfrm>
              <a:off x="3317467" y="6479401"/>
              <a:ext cx="1404000" cy="93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Image 39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073"/>
            <a:stretch/>
          </p:blipFill>
          <p:spPr>
            <a:xfrm>
              <a:off x="4803454" y="6479401"/>
              <a:ext cx="1404000" cy="93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Groupe 8"/>
          <p:cNvGrpSpPr/>
          <p:nvPr/>
        </p:nvGrpSpPr>
        <p:grpSpPr>
          <a:xfrm>
            <a:off x="1066869" y="4348100"/>
            <a:ext cx="3256453" cy="1549186"/>
            <a:chOff x="408" y="6076222"/>
            <a:chExt cx="3256453" cy="1549186"/>
          </a:xfrm>
        </p:grpSpPr>
        <p:sp>
          <p:nvSpPr>
            <p:cNvPr id="19" name="Rectangle à coins arrondis 18"/>
            <p:cNvSpPr/>
            <p:nvPr/>
          </p:nvSpPr>
          <p:spPr>
            <a:xfrm>
              <a:off x="408" y="6076222"/>
              <a:ext cx="3204000" cy="1549186"/>
            </a:xfrm>
            <a:prstGeom prst="roundRect">
              <a:avLst>
                <a:gd name="adj" fmla="val 12184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21641" y="6115166"/>
              <a:ext cx="31352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smtClean="0">
                  <a:latin typeface="Calibri" panose="020F0502020204030204"/>
                </a:rPr>
                <a:t>Urban heat</a:t>
              </a:r>
              <a:endParaRPr lang="en-US" b="1">
                <a:latin typeface="Calibri" panose="020F0502020204030204"/>
              </a:endParaRPr>
            </a:p>
          </p:txBody>
        </p:sp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424"/>
            <a:stretch/>
          </p:blipFill>
          <p:spPr>
            <a:xfrm>
              <a:off x="121641" y="6479401"/>
              <a:ext cx="1404000" cy="93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Picture 5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97641" y="6479401"/>
              <a:ext cx="1403566" cy="93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" name="Groupe 9"/>
          <p:cNvGrpSpPr/>
          <p:nvPr/>
        </p:nvGrpSpPr>
        <p:grpSpPr>
          <a:xfrm>
            <a:off x="4444082" y="4348100"/>
            <a:ext cx="3204000" cy="1549186"/>
            <a:chOff x="4722932" y="4012070"/>
            <a:chExt cx="3204000" cy="1549186"/>
          </a:xfrm>
        </p:grpSpPr>
        <p:sp>
          <p:nvSpPr>
            <p:cNvPr id="17" name="Rectangle à coins arrondis 16"/>
            <p:cNvSpPr/>
            <p:nvPr/>
          </p:nvSpPr>
          <p:spPr>
            <a:xfrm>
              <a:off x="4722932" y="4012070"/>
              <a:ext cx="3204000" cy="1549186"/>
            </a:xfrm>
            <a:prstGeom prst="roundRect">
              <a:avLst>
                <a:gd name="adj" fmla="val 1218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45795" y="4079270"/>
              <a:ext cx="12674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smtClean="0">
                  <a:latin typeface="Calibri" panose="020F0502020204030204"/>
                </a:rPr>
                <a:t>Cryosphere</a:t>
              </a:r>
              <a:endParaRPr lang="en-US" b="1">
                <a:latin typeface="Calibri" panose="020F0502020204030204"/>
              </a:endParaRPr>
            </a:p>
          </p:txBody>
        </p:sp>
        <p:pic>
          <p:nvPicPr>
            <p:cNvPr id="30" name="Image 29"/>
            <p:cNvPicPr preferRelativeResize="0"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5508"/>
            <a:stretch/>
          </p:blipFill>
          <p:spPr>
            <a:xfrm>
              <a:off x="6367567" y="4419062"/>
              <a:ext cx="1404000" cy="93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Image 44"/>
            <p:cNvPicPr preferRelativeResize="0"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295"/>
            <a:stretch/>
          </p:blipFill>
          <p:spPr>
            <a:xfrm>
              <a:off x="4881580" y="4419062"/>
              <a:ext cx="1404000" cy="93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" name="Groupe 1"/>
          <p:cNvGrpSpPr/>
          <p:nvPr/>
        </p:nvGrpSpPr>
        <p:grpSpPr>
          <a:xfrm>
            <a:off x="1062102" y="2719184"/>
            <a:ext cx="3204000" cy="1549186"/>
            <a:chOff x="0" y="2336299"/>
            <a:chExt cx="3204000" cy="1549186"/>
          </a:xfrm>
        </p:grpSpPr>
        <p:sp>
          <p:nvSpPr>
            <p:cNvPr id="21" name="Rectangle à coins arrondis 20"/>
            <p:cNvSpPr/>
            <p:nvPr/>
          </p:nvSpPr>
          <p:spPr>
            <a:xfrm>
              <a:off x="0" y="2336299"/>
              <a:ext cx="3204000" cy="1549186"/>
            </a:xfrm>
            <a:prstGeom prst="roundRect">
              <a:avLst>
                <a:gd name="adj" fmla="val 1218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3012" y="2336299"/>
              <a:ext cx="25343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Water mgmt, </a:t>
              </a:r>
              <a:r>
                <a:rPr lang="en-US" b="1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agriculture</a:t>
              </a:r>
            </a:p>
          </p:txBody>
        </p:sp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641" y="2716480"/>
              <a:ext cx="1404000" cy="93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Image 45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7641" y="2717401"/>
              <a:ext cx="1404000" cy="93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Groupe 6"/>
          <p:cNvGrpSpPr/>
          <p:nvPr/>
        </p:nvGrpSpPr>
        <p:grpSpPr>
          <a:xfrm>
            <a:off x="7732849" y="2719184"/>
            <a:ext cx="3204000" cy="1549186"/>
            <a:chOff x="0" y="4159749"/>
            <a:chExt cx="3204000" cy="1549186"/>
          </a:xfrm>
        </p:grpSpPr>
        <p:sp>
          <p:nvSpPr>
            <p:cNvPr id="20" name="Rectangle à coins arrondis 19"/>
            <p:cNvSpPr/>
            <p:nvPr/>
          </p:nvSpPr>
          <p:spPr>
            <a:xfrm>
              <a:off x="0" y="4159749"/>
              <a:ext cx="3204000" cy="1549186"/>
            </a:xfrm>
            <a:prstGeom prst="roundRect">
              <a:avLst>
                <a:gd name="adj" fmla="val 1218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19"/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4463" y="4547335"/>
              <a:ext cx="1404000" cy="93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Rectangle 47"/>
            <p:cNvSpPr/>
            <p:nvPr/>
          </p:nvSpPr>
          <p:spPr>
            <a:xfrm>
              <a:off x="144463" y="4208935"/>
              <a:ext cx="299517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smtClean="0">
                  <a:solidFill>
                    <a:srgbClr val="002060"/>
                  </a:solidFill>
                  <a:latin typeface="Calibri" panose="020F0502020204030204"/>
                </a:rPr>
                <a:t>Coastal and inland waters</a:t>
              </a:r>
              <a:endParaRPr lang="en-US" b="1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49" name="Image 48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20463" y="4547335"/>
              <a:ext cx="1404000" cy="93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7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1F15C832-BA88-44B2-B74D-EBDA7A9ACE5F}" type="slidenum">
              <a:rPr lang="fr-FR" sz="1400" smtClean="0">
                <a:solidFill>
                  <a:schemeClr val="tx1"/>
                </a:solidFill>
              </a:rPr>
              <a:pPr algn="ctr"/>
              <a:t>9</a:t>
            </a:fld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43" name="Titre 2"/>
          <p:cNvSpPr txBox="1">
            <a:spLocks/>
          </p:cNvSpPr>
          <p:nvPr/>
        </p:nvSpPr>
        <p:spPr>
          <a:xfrm>
            <a:off x="189196" y="257428"/>
            <a:ext cx="5762625" cy="290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TRISHNA Mission design</a:t>
            </a:r>
            <a:endParaRPr lang="en-US" sz="28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92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2766</TotalTime>
  <Words>2204</Words>
  <Application>Microsoft Office PowerPoint</Application>
  <PresentationFormat>Grand écran</PresentationFormat>
  <Paragraphs>440</Paragraphs>
  <Slides>32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8" baseType="lpstr">
      <vt:lpstr>Yu Gothic UI Semibold</vt:lpstr>
      <vt:lpstr>72 Black</vt:lpstr>
      <vt:lpstr>Arial</vt:lpstr>
      <vt:lpstr>Arial Black</vt:lpstr>
      <vt:lpstr>Arial Rounded MT Bold</vt:lpstr>
      <vt:lpstr>Bahnschrift SemiBold SemiConden</vt:lpstr>
      <vt:lpstr>Calibri</vt:lpstr>
      <vt:lpstr>Calibri Light</vt:lpstr>
      <vt:lpstr>Cambria Math</vt:lpstr>
      <vt:lpstr>CNES Poster</vt:lpstr>
      <vt:lpstr>LiberationSerif-Italic</vt:lpstr>
      <vt:lpstr>Open Sans</vt:lpstr>
      <vt:lpstr>Praxis Next Heavy</vt:lpstr>
      <vt:lpstr>Times New Roman</vt:lpstr>
      <vt:lpstr>Wingdings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Gamet Philippe</dc:creator>
  <cp:lastModifiedBy>Gamet Philippe</cp:lastModifiedBy>
  <cp:revision>88</cp:revision>
  <dcterms:created xsi:type="dcterms:W3CDTF">2023-10-19T10:03:09Z</dcterms:created>
  <dcterms:modified xsi:type="dcterms:W3CDTF">2024-11-27T08:16:33Z</dcterms:modified>
</cp:coreProperties>
</file>